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76" r:id="rId3"/>
    <p:sldMasterId id="2147483682" r:id="rId4"/>
  </p:sldMasterIdLst>
  <p:notesMasterIdLst>
    <p:notesMasterId r:id="rId30"/>
  </p:notesMasterIdLst>
  <p:sldIdLst>
    <p:sldId id="350" r:id="rId5"/>
    <p:sldId id="487" r:id="rId6"/>
    <p:sldId id="467" r:id="rId7"/>
    <p:sldId id="466" r:id="rId8"/>
    <p:sldId id="480" r:id="rId9"/>
    <p:sldId id="469" r:id="rId10"/>
    <p:sldId id="491" r:id="rId11"/>
    <p:sldId id="470" r:id="rId12"/>
    <p:sldId id="471" r:id="rId13"/>
    <p:sldId id="496" r:id="rId14"/>
    <p:sldId id="474" r:id="rId15"/>
    <p:sldId id="473" r:id="rId16"/>
    <p:sldId id="495" r:id="rId17"/>
    <p:sldId id="478" r:id="rId18"/>
    <p:sldId id="477" r:id="rId19"/>
    <p:sldId id="476" r:id="rId20"/>
    <p:sldId id="481" r:id="rId21"/>
    <p:sldId id="479" r:id="rId22"/>
    <p:sldId id="453" r:id="rId23"/>
    <p:sldId id="482" r:id="rId24"/>
    <p:sldId id="490" r:id="rId25"/>
    <p:sldId id="483" r:id="rId26"/>
    <p:sldId id="465" r:id="rId27"/>
    <p:sldId id="488" r:id="rId28"/>
    <p:sldId id="464"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42092"/>
    <a:srgbClr val="FAFFD3"/>
    <a:srgbClr val="FF7F98"/>
    <a:srgbClr val="2C0D66"/>
    <a:srgbClr val="E2EAFA"/>
    <a:srgbClr val="93CCF3"/>
    <a:srgbClr val="DED5FF"/>
    <a:srgbClr val="E0FFDC"/>
    <a:srgbClr val="F0E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11" autoAdjust="0"/>
    <p:restoredTop sz="95213" autoAdjust="0"/>
  </p:normalViewPr>
  <p:slideViewPr>
    <p:cSldViewPr>
      <p:cViewPr varScale="1">
        <p:scale>
          <a:sx n="102" d="100"/>
          <a:sy n="102" d="100"/>
        </p:scale>
        <p:origin x="1096" y="176"/>
      </p:cViewPr>
      <p:guideLst>
        <p:guide orient="horz" pos="2160"/>
        <p:guide pos="2880"/>
      </p:guideLst>
    </p:cSldViewPr>
  </p:slideViewPr>
  <p:notesTextViewPr>
    <p:cViewPr>
      <p:scale>
        <a:sx n="1" d="1"/>
        <a:sy n="1" d="1"/>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1088B2-AB8D-48B6-A820-A44AD24927C1}" type="datetimeFigureOut">
              <a:rPr lang="en-US" smtClean="0"/>
              <a:t>4/19/23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A2BB87-0F7E-45BF-BED1-5C6D30C3F1B1}" type="slidenum">
              <a:rPr lang="en-US" smtClean="0"/>
              <a:t>‹#›</a:t>
            </a:fld>
            <a:endParaRPr lang="en-US"/>
          </a:p>
        </p:txBody>
      </p:sp>
    </p:spTree>
    <p:extLst>
      <p:ext uri="{BB962C8B-B14F-4D97-AF65-F5344CB8AC3E}">
        <p14:creationId xmlns:p14="http://schemas.microsoft.com/office/powerpoint/2010/main" val="2062268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A2BB87-0F7E-45BF-BED1-5C6D30C3F1B1}" type="slidenum">
              <a:rPr lang="en-US" smtClean="0"/>
              <a:t>3</a:t>
            </a:fld>
            <a:endParaRPr lang="en-US"/>
          </a:p>
        </p:txBody>
      </p:sp>
    </p:spTree>
    <p:extLst>
      <p:ext uri="{BB962C8B-B14F-4D97-AF65-F5344CB8AC3E}">
        <p14:creationId xmlns:p14="http://schemas.microsoft.com/office/powerpoint/2010/main" val="2513199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Uncertainties</a:t>
            </a:r>
            <a:r>
              <a:rPr lang="en-US" baseline="0" dirty="0"/>
              <a:t> in historical data (</a:t>
            </a:r>
            <a:r>
              <a:rPr lang="en-US" baseline="0" dirty="0" err="1"/>
              <a:t>vs</a:t>
            </a:r>
            <a:r>
              <a:rPr lang="en-US" baseline="0" dirty="0"/>
              <a:t> scenarios that are harmonized to start at one point)</a:t>
            </a:r>
          </a:p>
          <a:p>
            <a:endParaRPr lang="en-US" baseline="0" dirty="0"/>
          </a:p>
          <a:p>
            <a:r>
              <a:rPr lang="en-US" baseline="0" dirty="0"/>
              <a:t>The world does not always change in a smooth manner. </a:t>
            </a:r>
          </a:p>
          <a:p>
            <a:r>
              <a:rPr lang="en-US" baseline="0" dirty="0"/>
              <a:t>  -- This is particularly true for policies! (e.g. China SO2)</a:t>
            </a:r>
          </a:p>
          <a:p>
            <a:endParaRPr lang="en-US" baseline="0" dirty="0"/>
          </a:p>
          <a:p>
            <a:r>
              <a:rPr lang="en-US" baseline="0" dirty="0"/>
              <a:t>The future is difficult to predict, but we can learn something from dynamical modeling</a:t>
            </a:r>
          </a:p>
        </p:txBody>
      </p:sp>
      <p:sp>
        <p:nvSpPr>
          <p:cNvPr id="4" name="Slide Number Placeholder 3"/>
          <p:cNvSpPr>
            <a:spLocks noGrp="1"/>
          </p:cNvSpPr>
          <p:nvPr>
            <p:ph type="sldNum" sz="quarter" idx="10"/>
          </p:nvPr>
        </p:nvSpPr>
        <p:spPr/>
        <p:txBody>
          <a:bodyPr/>
          <a:lstStyle/>
          <a:p>
            <a:fld id="{D0A2BB87-0F7E-45BF-BED1-5C6D30C3F1B1}" type="slidenum">
              <a:rPr lang="en-US" smtClean="0"/>
              <a:t>17</a:t>
            </a:fld>
            <a:endParaRPr lang="en-US"/>
          </a:p>
        </p:txBody>
      </p:sp>
    </p:spTree>
    <p:extLst>
      <p:ext uri="{BB962C8B-B14F-4D97-AF65-F5344CB8AC3E}">
        <p14:creationId xmlns:p14="http://schemas.microsoft.com/office/powerpoint/2010/main" val="2006444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625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89730" tIns="44865" rIns="89730" bIns="44865"/>
          <a:lstStyle/>
          <a:p>
            <a:endParaRPr lang="en-US" dirty="0">
              <a:latin typeface="Times New Roman" pitchFamily="-109" charset="0"/>
              <a:ea typeface="ＭＳ Ｐゴシック" pitchFamily="-109"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D0A2BB87-0F7E-45BF-BED1-5C6D30C3F1B1}" type="slidenum">
              <a:rPr lang="en-US" smtClean="0"/>
              <a:t>20</a:t>
            </a:fld>
            <a:endParaRPr lang="en-US"/>
          </a:p>
        </p:txBody>
      </p:sp>
    </p:spTree>
    <p:extLst>
      <p:ext uri="{BB962C8B-B14F-4D97-AF65-F5344CB8AC3E}">
        <p14:creationId xmlns:p14="http://schemas.microsoft.com/office/powerpoint/2010/main" val="2006444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1" indent="-342900">
              <a:spcBef>
                <a:spcPts val="300"/>
              </a:spcBef>
              <a:spcAft>
                <a:spcPts val="300"/>
              </a:spcAft>
            </a:pPr>
            <a:r>
              <a:rPr lang="en-US" i="1" dirty="0"/>
              <a:t>Aid in the communication of results? </a:t>
            </a:r>
          </a:p>
          <a:p>
            <a:pPr lvl="2" indent="-165100" eaLnBrk="0" hangingPunct="0">
              <a:lnSpc>
                <a:spcPct val="85000"/>
              </a:lnSpc>
              <a:spcBef>
                <a:spcPct val="30000"/>
              </a:spcBef>
              <a:buClr>
                <a:srgbClr val="000090"/>
              </a:buClr>
              <a:buSzPct val="90000"/>
              <a:buFont typeface="Wingdings" charset="2"/>
              <a:buChar char="§"/>
              <a:tabLst>
                <a:tab pos="1206500" algn="l"/>
              </a:tabLst>
            </a:pPr>
            <a:r>
              <a:rPr lang="en-US" dirty="0"/>
              <a:t>Projections not forecasts</a:t>
            </a:r>
            <a:r>
              <a:rPr lang="en-US" i="1" dirty="0"/>
              <a:t>.</a:t>
            </a:r>
          </a:p>
          <a:p>
            <a:pPr marL="800100" lvl="1" indent="-342900">
              <a:spcBef>
                <a:spcPts val="300"/>
              </a:spcBef>
              <a:spcAft>
                <a:spcPts val="300"/>
              </a:spcAft>
            </a:pPr>
            <a:r>
              <a:rPr lang="en-US" i="1" dirty="0"/>
              <a:t>What, really, do our models say about future </a:t>
            </a:r>
            <a:r>
              <a:rPr lang="en-US" b="1" i="1" u="sng" dirty="0"/>
              <a:t>bounds or limits?</a:t>
            </a:r>
            <a:endParaRPr lang="en-US" i="1" dirty="0"/>
          </a:p>
          <a:p>
            <a:pPr lvl="2" indent="-165100" eaLnBrk="0" hangingPunct="0">
              <a:lnSpc>
                <a:spcPct val="85000"/>
              </a:lnSpc>
              <a:spcBef>
                <a:spcPct val="30000"/>
              </a:spcBef>
              <a:buClr>
                <a:srgbClr val="000090"/>
              </a:buClr>
              <a:buSzPct val="90000"/>
              <a:buFont typeface="Wingdings" charset="2"/>
              <a:buChar char="§"/>
              <a:tabLst>
                <a:tab pos="1206500" algn="l"/>
              </a:tabLst>
            </a:pPr>
            <a:r>
              <a:rPr lang="en-US" dirty="0"/>
              <a:t>Diagnostics – future scenario behavior as compared to history</a:t>
            </a:r>
            <a:r>
              <a:rPr lang="en-US" i="1" dirty="0"/>
              <a:t>.</a:t>
            </a:r>
            <a:endParaRPr lang="en-US" b="1" i="1" dirty="0"/>
          </a:p>
          <a:p>
            <a:pPr marL="800100" lvl="1" indent="-342900">
              <a:spcBef>
                <a:spcPts val="300"/>
              </a:spcBef>
              <a:spcAft>
                <a:spcPts val="300"/>
              </a:spcAft>
            </a:pPr>
            <a:r>
              <a:rPr lang="en-US" i="1" dirty="0"/>
              <a:t>What would further aid “thinking and hypothesizing”? </a:t>
            </a:r>
          </a:p>
          <a:p>
            <a:pPr lvl="2" indent="-165100" eaLnBrk="0" hangingPunct="0">
              <a:lnSpc>
                <a:spcPct val="85000"/>
              </a:lnSpc>
              <a:spcBef>
                <a:spcPct val="30000"/>
              </a:spcBef>
              <a:buClr>
                <a:srgbClr val="000090"/>
              </a:buClr>
              <a:buSzPct val="90000"/>
              <a:buFont typeface="Wingdings" charset="2"/>
              <a:buChar char="§"/>
              <a:tabLst>
                <a:tab pos="1206500" algn="l"/>
              </a:tabLst>
            </a:pPr>
            <a:r>
              <a:rPr lang="en-US" dirty="0"/>
              <a:t>Important since IAMs, by necessity, go far outside of historical experience</a:t>
            </a:r>
            <a:r>
              <a:rPr lang="en-US" i="1" dirty="0"/>
              <a:t>.</a:t>
            </a:r>
            <a:endParaRPr lang="en-US" b="1" i="1" dirty="0"/>
          </a:p>
        </p:txBody>
      </p:sp>
      <p:sp>
        <p:nvSpPr>
          <p:cNvPr id="4" name="Slide Number Placeholder 3"/>
          <p:cNvSpPr>
            <a:spLocks noGrp="1"/>
          </p:cNvSpPr>
          <p:nvPr>
            <p:ph type="sldNum" sz="quarter" idx="10"/>
          </p:nvPr>
        </p:nvSpPr>
        <p:spPr/>
        <p:txBody>
          <a:bodyPr/>
          <a:lstStyle/>
          <a:p>
            <a:fld id="{D0A2BB87-0F7E-45BF-BED1-5C6D30C3F1B1}" type="slidenum">
              <a:rPr lang="en-US" smtClean="0"/>
              <a:t>21</a:t>
            </a:fld>
            <a:endParaRPr lang="en-US"/>
          </a:p>
        </p:txBody>
      </p:sp>
    </p:spTree>
    <p:extLst>
      <p:ext uri="{BB962C8B-B14F-4D97-AF65-F5344CB8AC3E}">
        <p14:creationId xmlns:p14="http://schemas.microsoft.com/office/powerpoint/2010/main" val="1222164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D0A2BB87-0F7E-45BF-BED1-5C6D30C3F1B1}" type="slidenum">
              <a:rPr lang="en-US" smtClean="0"/>
              <a:t>22</a:t>
            </a:fld>
            <a:endParaRPr lang="en-US"/>
          </a:p>
        </p:txBody>
      </p:sp>
    </p:spTree>
    <p:extLst>
      <p:ext uri="{BB962C8B-B14F-4D97-AF65-F5344CB8AC3E}">
        <p14:creationId xmlns:p14="http://schemas.microsoft.com/office/powerpoint/2010/main" val="2006444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1" indent="-342900">
              <a:spcBef>
                <a:spcPts val="300"/>
              </a:spcBef>
              <a:spcAft>
                <a:spcPts val="300"/>
              </a:spcAft>
            </a:pPr>
            <a:r>
              <a:rPr lang="en-US" i="1" dirty="0"/>
              <a:t>Aid in the communication of results? </a:t>
            </a:r>
          </a:p>
          <a:p>
            <a:pPr lvl="2" indent="-165100" eaLnBrk="0" hangingPunct="0">
              <a:lnSpc>
                <a:spcPct val="85000"/>
              </a:lnSpc>
              <a:spcBef>
                <a:spcPct val="30000"/>
              </a:spcBef>
              <a:buClr>
                <a:srgbClr val="000090"/>
              </a:buClr>
              <a:buSzPct val="90000"/>
              <a:buFont typeface="Wingdings" charset="2"/>
              <a:buChar char="§"/>
              <a:tabLst>
                <a:tab pos="1206500" algn="l"/>
              </a:tabLst>
            </a:pPr>
            <a:r>
              <a:rPr lang="en-US" dirty="0"/>
              <a:t>Projections not forecasts</a:t>
            </a:r>
            <a:r>
              <a:rPr lang="en-US" i="1" dirty="0"/>
              <a:t>.</a:t>
            </a:r>
          </a:p>
          <a:p>
            <a:pPr marL="800100" lvl="1" indent="-342900">
              <a:spcBef>
                <a:spcPts val="300"/>
              </a:spcBef>
              <a:spcAft>
                <a:spcPts val="300"/>
              </a:spcAft>
            </a:pPr>
            <a:r>
              <a:rPr lang="en-US" i="1" dirty="0"/>
              <a:t>What, really, do our models say about future </a:t>
            </a:r>
            <a:r>
              <a:rPr lang="en-US" b="1" i="1" u="sng" dirty="0"/>
              <a:t>bounds or limits?</a:t>
            </a:r>
            <a:endParaRPr lang="en-US" i="1" dirty="0"/>
          </a:p>
          <a:p>
            <a:pPr lvl="2" indent="-165100" eaLnBrk="0" hangingPunct="0">
              <a:lnSpc>
                <a:spcPct val="85000"/>
              </a:lnSpc>
              <a:spcBef>
                <a:spcPct val="30000"/>
              </a:spcBef>
              <a:buClr>
                <a:srgbClr val="000090"/>
              </a:buClr>
              <a:buSzPct val="90000"/>
              <a:buFont typeface="Wingdings" charset="2"/>
              <a:buChar char="§"/>
              <a:tabLst>
                <a:tab pos="1206500" algn="l"/>
              </a:tabLst>
            </a:pPr>
            <a:r>
              <a:rPr lang="en-US" dirty="0"/>
              <a:t>Diagnostics – future scenario behavior as compared to history</a:t>
            </a:r>
            <a:r>
              <a:rPr lang="en-US" i="1" dirty="0"/>
              <a:t>.</a:t>
            </a:r>
            <a:endParaRPr lang="en-US" b="1" i="1" dirty="0"/>
          </a:p>
          <a:p>
            <a:pPr marL="800100" lvl="1" indent="-342900">
              <a:spcBef>
                <a:spcPts val="300"/>
              </a:spcBef>
              <a:spcAft>
                <a:spcPts val="300"/>
              </a:spcAft>
            </a:pPr>
            <a:r>
              <a:rPr lang="en-US" i="1" dirty="0"/>
              <a:t>What would further aid “thinking and hypothesizing”? </a:t>
            </a:r>
          </a:p>
          <a:p>
            <a:pPr lvl="2" indent="-165100" eaLnBrk="0" hangingPunct="0">
              <a:lnSpc>
                <a:spcPct val="85000"/>
              </a:lnSpc>
              <a:spcBef>
                <a:spcPct val="30000"/>
              </a:spcBef>
              <a:buClr>
                <a:srgbClr val="000090"/>
              </a:buClr>
              <a:buSzPct val="90000"/>
              <a:buFont typeface="Wingdings" charset="2"/>
              <a:buChar char="§"/>
              <a:tabLst>
                <a:tab pos="1206500" algn="l"/>
              </a:tabLst>
            </a:pPr>
            <a:r>
              <a:rPr lang="en-US" dirty="0"/>
              <a:t>Important since IAMs, by necessity, go far outside of historical experience</a:t>
            </a:r>
            <a:r>
              <a:rPr lang="en-US" i="1" dirty="0"/>
              <a:t>.</a:t>
            </a:r>
            <a:endParaRPr lang="en-US" b="1" i="1" dirty="0"/>
          </a:p>
        </p:txBody>
      </p:sp>
      <p:sp>
        <p:nvSpPr>
          <p:cNvPr id="4" name="Slide Number Placeholder 3"/>
          <p:cNvSpPr>
            <a:spLocks noGrp="1"/>
          </p:cNvSpPr>
          <p:nvPr>
            <p:ph type="sldNum" sz="quarter" idx="10"/>
          </p:nvPr>
        </p:nvSpPr>
        <p:spPr/>
        <p:txBody>
          <a:bodyPr/>
          <a:lstStyle/>
          <a:p>
            <a:fld id="{D0A2BB87-0F7E-45BF-BED1-5C6D30C3F1B1}" type="slidenum">
              <a:rPr lang="en-US" smtClean="0"/>
              <a:t>23</a:t>
            </a:fld>
            <a:endParaRPr lang="en-US"/>
          </a:p>
        </p:txBody>
      </p:sp>
    </p:spTree>
    <p:extLst>
      <p:ext uri="{BB962C8B-B14F-4D97-AF65-F5344CB8AC3E}">
        <p14:creationId xmlns:p14="http://schemas.microsoft.com/office/powerpoint/2010/main" val="1222164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Mention the need for  observations – in this case we have emission estimates. </a:t>
            </a:r>
          </a:p>
        </p:txBody>
      </p:sp>
      <p:sp>
        <p:nvSpPr>
          <p:cNvPr id="4" name="Slide Number Placeholder 3"/>
          <p:cNvSpPr>
            <a:spLocks noGrp="1"/>
          </p:cNvSpPr>
          <p:nvPr>
            <p:ph type="sldNum" sz="quarter" idx="10"/>
          </p:nvPr>
        </p:nvSpPr>
        <p:spPr/>
        <p:txBody>
          <a:bodyPr/>
          <a:lstStyle/>
          <a:p>
            <a:fld id="{D0A2BB87-0F7E-45BF-BED1-5C6D30C3F1B1}" type="slidenum">
              <a:rPr lang="en-US" smtClean="0"/>
              <a:t>8</a:t>
            </a:fld>
            <a:endParaRPr lang="en-US"/>
          </a:p>
        </p:txBody>
      </p:sp>
    </p:spTree>
    <p:extLst>
      <p:ext uri="{BB962C8B-B14F-4D97-AF65-F5344CB8AC3E}">
        <p14:creationId xmlns:p14="http://schemas.microsoft.com/office/powerpoint/2010/main" val="3698838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A2BB87-0F7E-45BF-BED1-5C6D30C3F1B1}" type="slidenum">
              <a:rPr lang="en-US" smtClean="0"/>
              <a:t>9</a:t>
            </a:fld>
            <a:endParaRPr lang="en-US"/>
          </a:p>
        </p:txBody>
      </p:sp>
    </p:spTree>
    <p:extLst>
      <p:ext uri="{BB962C8B-B14F-4D97-AF65-F5344CB8AC3E}">
        <p14:creationId xmlns:p14="http://schemas.microsoft.com/office/powerpoint/2010/main" val="2006444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A2BB87-0F7E-45BF-BED1-5C6D30C3F1B1}" type="slidenum">
              <a:rPr lang="en-US" smtClean="0"/>
              <a:t>10</a:t>
            </a:fld>
            <a:endParaRPr lang="en-US"/>
          </a:p>
        </p:txBody>
      </p:sp>
    </p:spTree>
    <p:extLst>
      <p:ext uri="{BB962C8B-B14F-4D97-AF65-F5344CB8AC3E}">
        <p14:creationId xmlns:p14="http://schemas.microsoft.com/office/powerpoint/2010/main" val="2901882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A2BB87-0F7E-45BF-BED1-5C6D30C3F1B1}" type="slidenum">
              <a:rPr lang="en-US" smtClean="0"/>
              <a:t>11</a:t>
            </a:fld>
            <a:endParaRPr lang="en-US"/>
          </a:p>
        </p:txBody>
      </p:sp>
    </p:spTree>
    <p:extLst>
      <p:ext uri="{BB962C8B-B14F-4D97-AF65-F5344CB8AC3E}">
        <p14:creationId xmlns:p14="http://schemas.microsoft.com/office/powerpoint/2010/main" val="2006444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A2BB87-0F7E-45BF-BED1-5C6D30C3F1B1}" type="slidenum">
              <a:rPr lang="en-US" smtClean="0"/>
              <a:t>12</a:t>
            </a:fld>
            <a:endParaRPr lang="en-US"/>
          </a:p>
        </p:txBody>
      </p:sp>
    </p:spTree>
    <p:extLst>
      <p:ext uri="{BB962C8B-B14F-4D97-AF65-F5344CB8AC3E}">
        <p14:creationId xmlns:p14="http://schemas.microsoft.com/office/powerpoint/2010/main" val="2006444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A2BB87-0F7E-45BF-BED1-5C6D30C3F1B1}" type="slidenum">
              <a:rPr lang="en-US" smtClean="0"/>
              <a:t>13</a:t>
            </a:fld>
            <a:endParaRPr lang="en-US"/>
          </a:p>
        </p:txBody>
      </p:sp>
    </p:spTree>
    <p:extLst>
      <p:ext uri="{BB962C8B-B14F-4D97-AF65-F5344CB8AC3E}">
        <p14:creationId xmlns:p14="http://schemas.microsoft.com/office/powerpoint/2010/main" val="2090764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A2BB87-0F7E-45BF-BED1-5C6D30C3F1B1}" type="slidenum">
              <a:rPr lang="en-US" smtClean="0"/>
              <a:t>15</a:t>
            </a:fld>
            <a:endParaRPr lang="en-US"/>
          </a:p>
        </p:txBody>
      </p:sp>
    </p:spTree>
    <p:extLst>
      <p:ext uri="{BB962C8B-B14F-4D97-AF65-F5344CB8AC3E}">
        <p14:creationId xmlns:p14="http://schemas.microsoft.com/office/powerpoint/2010/main" val="2006444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Physics</a:t>
            </a:r>
            <a:r>
              <a:rPr lang="en-US" baseline="0" dirty="0"/>
              <a:t> an chemistry influence these.</a:t>
            </a:r>
            <a:endParaRPr lang="en-US" dirty="0"/>
          </a:p>
        </p:txBody>
      </p:sp>
      <p:sp>
        <p:nvSpPr>
          <p:cNvPr id="4" name="Slide Number Placeholder 3"/>
          <p:cNvSpPr>
            <a:spLocks noGrp="1"/>
          </p:cNvSpPr>
          <p:nvPr>
            <p:ph type="sldNum" sz="quarter" idx="10"/>
          </p:nvPr>
        </p:nvSpPr>
        <p:spPr/>
        <p:txBody>
          <a:bodyPr/>
          <a:lstStyle/>
          <a:p>
            <a:fld id="{D0A2BB87-0F7E-45BF-BED1-5C6D30C3F1B1}" type="slidenum">
              <a:rPr lang="en-US" smtClean="0"/>
              <a:t>16</a:t>
            </a:fld>
            <a:endParaRPr lang="en-US"/>
          </a:p>
        </p:txBody>
      </p:sp>
    </p:spTree>
    <p:extLst>
      <p:ext uri="{BB962C8B-B14F-4D97-AF65-F5344CB8AC3E}">
        <p14:creationId xmlns:p14="http://schemas.microsoft.com/office/powerpoint/2010/main" val="1930280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457200" y="2693313"/>
            <a:ext cx="8229600" cy="430887"/>
          </a:xfrm>
          <a:noFill/>
          <a:ln w="25400">
            <a:noFill/>
          </a:ln>
          <a:effectLst/>
        </p:spPr>
        <p:txBody>
          <a:bodyPr wrap="square" lIns="0" tIns="0" rIns="0" bIns="0" anchor="b" anchorCtr="0">
            <a:spAutoFit/>
          </a:bodyPr>
          <a:lstStyle>
            <a:lvl1pPr algn="l">
              <a:defRPr sz="2800" b="1">
                <a:solidFill>
                  <a:srgbClr val="D57500"/>
                </a:solidFill>
              </a:defRPr>
            </a:lvl1pPr>
          </a:lstStyle>
          <a:p>
            <a:r>
              <a:rPr lang="en-US"/>
              <a:t>Click to edit Master title style</a:t>
            </a:r>
            <a:endParaRPr lang="en-US" dirty="0"/>
          </a:p>
        </p:txBody>
      </p:sp>
      <p:sp>
        <p:nvSpPr>
          <p:cNvPr id="8" name="Subtitle 2"/>
          <p:cNvSpPr>
            <a:spLocks noGrp="1"/>
          </p:cNvSpPr>
          <p:nvPr>
            <p:ph type="subTitle" idx="1" hasCustomPrompt="1"/>
          </p:nvPr>
        </p:nvSpPr>
        <p:spPr>
          <a:xfrm>
            <a:off x="457200" y="3456801"/>
            <a:ext cx="8229600" cy="276999"/>
          </a:xfrm>
        </p:spPr>
        <p:txBody>
          <a:bodyPr anchor="t">
            <a:spAutoFit/>
          </a:bodyPr>
          <a:lstStyle>
            <a:lvl1pPr marL="0" indent="0" algn="l">
              <a:spcBef>
                <a:spcPts val="0"/>
              </a:spcBef>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Name(S)</a:t>
            </a:r>
          </a:p>
        </p:txBody>
      </p:sp>
      <p:sp>
        <p:nvSpPr>
          <p:cNvPr id="10" name="Text Placeholder 6"/>
          <p:cNvSpPr>
            <a:spLocks noGrp="1"/>
          </p:cNvSpPr>
          <p:nvPr>
            <p:ph type="body" sz="quarter" idx="15" hasCustomPrompt="1"/>
          </p:nvPr>
        </p:nvSpPr>
        <p:spPr>
          <a:xfrm>
            <a:off x="457200" y="5029200"/>
            <a:ext cx="8229600" cy="215444"/>
          </a:xfrm>
        </p:spPr>
        <p:txBody>
          <a:bodyPr>
            <a:spAutoFit/>
          </a:bodyPr>
          <a:lstStyle>
            <a:lvl1pPr marL="0" indent="0">
              <a:spcBef>
                <a:spcPts val="0"/>
              </a:spcBef>
              <a:buNone/>
              <a:defRPr sz="1400" baseline="0">
                <a:solidFill>
                  <a:srgbClr val="000000"/>
                </a:solidFill>
              </a:defRPr>
            </a:lvl1pPr>
          </a:lstStyle>
          <a:p>
            <a:pPr lvl="0"/>
            <a:r>
              <a:rPr lang="en-US" dirty="0"/>
              <a:t>CLICK TO ADD DATE</a:t>
            </a:r>
          </a:p>
        </p:txBody>
      </p:sp>
    </p:spTree>
    <p:extLst>
      <p:ext uri="{BB962C8B-B14F-4D97-AF65-F5344CB8AC3E}">
        <p14:creationId xmlns:p14="http://schemas.microsoft.com/office/powerpoint/2010/main" val="2595999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1-Line Title + Content">
    <p:spTree>
      <p:nvGrpSpPr>
        <p:cNvPr id="1" name=""/>
        <p:cNvGrpSpPr/>
        <p:nvPr/>
      </p:nvGrpSpPr>
      <p:grpSpPr>
        <a:xfrm>
          <a:off x="0" y="0"/>
          <a:ext cx="0" cy="0"/>
          <a:chOff x="0" y="0"/>
          <a:chExt cx="0" cy="0"/>
        </a:xfrm>
      </p:grpSpPr>
      <p:sp>
        <p:nvSpPr>
          <p:cNvPr id="8" name="Rectangle 7"/>
          <p:cNvSpPr/>
          <p:nvPr/>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0" name="Title 1"/>
          <p:cNvSpPr>
            <a:spLocks noGrp="1"/>
          </p:cNvSpPr>
          <p:nvPr>
            <p:ph type="title"/>
          </p:nvPr>
        </p:nvSpPr>
        <p:spPr>
          <a:xfrm>
            <a:off x="457200" y="292451"/>
            <a:ext cx="6629400" cy="384721"/>
          </a:xfrm>
        </p:spPr>
        <p:txBody>
          <a:bodyPr lIns="0" tIns="0" rIns="0" bIns="0" anchor="ctr" anchorCtr="0">
            <a:spAutoFit/>
          </a:bodyPr>
          <a:lstStyle>
            <a:lvl1pPr algn="l">
              <a:defRPr sz="2500" b="1">
                <a:solidFill>
                  <a:srgbClr val="D57500"/>
                </a:solidFill>
                <a:latin typeface="Arial"/>
                <a:cs typeface="Arial"/>
              </a:defRPr>
            </a:lvl1pPr>
          </a:lstStyle>
          <a:p>
            <a:r>
              <a:rPr lang="en-US"/>
              <a:t>Click to edit Master title style</a:t>
            </a:r>
            <a:endParaRPr lang="en-US" dirty="0"/>
          </a:p>
        </p:txBody>
      </p:sp>
      <p:sp>
        <p:nvSpPr>
          <p:cNvPr id="4" name="TextBox 3"/>
          <p:cNvSpPr txBox="1"/>
          <p:nvPr userDrawn="1"/>
        </p:nvSpPr>
        <p:spPr>
          <a:xfrm>
            <a:off x="8839200" y="6581001"/>
            <a:ext cx="365605" cy="276999"/>
          </a:xfrm>
          <a:prstGeom prst="rect">
            <a:avLst/>
          </a:prstGeom>
          <a:noFill/>
        </p:spPr>
        <p:txBody>
          <a:bodyPr wrap="square" rtlCol="0">
            <a:spAutoFit/>
          </a:bodyPr>
          <a:lstStyle/>
          <a:p>
            <a:fld id="{3E9E9523-843A-DD49-9E0F-12B8FDB96C38}" type="slidenum">
              <a:rPr lang="en-US" sz="1200" smtClean="0"/>
              <a:t>‹#›</a:t>
            </a:fld>
            <a:endParaRPr lang="en-US" sz="1200" dirty="0"/>
          </a:p>
        </p:txBody>
      </p:sp>
    </p:spTree>
    <p:extLst>
      <p:ext uri="{BB962C8B-B14F-4D97-AF65-F5344CB8AC3E}">
        <p14:creationId xmlns:p14="http://schemas.microsoft.com/office/powerpoint/2010/main" val="1566641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Line Title Only">
    <p:spTree>
      <p:nvGrpSpPr>
        <p:cNvPr id="1" name=""/>
        <p:cNvGrpSpPr/>
        <p:nvPr/>
      </p:nvGrpSpPr>
      <p:grpSpPr>
        <a:xfrm>
          <a:off x="0" y="0"/>
          <a:ext cx="0" cy="0"/>
          <a:chOff x="0" y="0"/>
          <a:chExt cx="0" cy="0"/>
        </a:xfrm>
      </p:grpSpPr>
      <p:sp>
        <p:nvSpPr>
          <p:cNvPr id="7" name="Rectangle 6"/>
          <p:cNvSpPr/>
          <p:nvPr userDrawn="1"/>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6" name="Title 1"/>
          <p:cNvSpPr>
            <a:spLocks noGrp="1"/>
          </p:cNvSpPr>
          <p:nvPr>
            <p:ph type="title"/>
          </p:nvPr>
        </p:nvSpPr>
        <p:spPr>
          <a:xfrm>
            <a:off x="457200" y="475150"/>
            <a:ext cx="6629400" cy="384721"/>
          </a:xfrm>
          <a:prstGeom prst="rect">
            <a:avLst/>
          </a:prstGeom>
        </p:spPr>
        <p:txBody>
          <a:bodyPr anchor="ctr"/>
          <a:lstStyle>
            <a:lvl1pPr>
              <a:defRPr>
                <a:solidFill>
                  <a:srgbClr val="D57500"/>
                </a:solidFill>
              </a:defRPr>
            </a:lvl1pPr>
          </a:lstStyle>
          <a:p>
            <a:r>
              <a:rPr lang="en-US"/>
              <a:t>Click to edit Master title style</a:t>
            </a:r>
            <a:endParaRPr lang="en-US" dirty="0"/>
          </a:p>
        </p:txBody>
      </p:sp>
      <p:sp>
        <p:nvSpPr>
          <p:cNvPr id="4" name="TextBox 3"/>
          <p:cNvSpPr txBox="1"/>
          <p:nvPr userDrawn="1"/>
        </p:nvSpPr>
        <p:spPr>
          <a:xfrm>
            <a:off x="8839200" y="6581001"/>
            <a:ext cx="365605" cy="276999"/>
          </a:xfrm>
          <a:prstGeom prst="rect">
            <a:avLst/>
          </a:prstGeom>
          <a:noFill/>
        </p:spPr>
        <p:txBody>
          <a:bodyPr wrap="square" rtlCol="0">
            <a:spAutoFit/>
          </a:bodyPr>
          <a:lstStyle/>
          <a:p>
            <a:fld id="{3E9E9523-843A-DD49-9E0F-12B8FDB96C38}" type="slidenum">
              <a:rPr lang="en-US" sz="1200" smtClean="0"/>
              <a:t>‹#›</a:t>
            </a:fld>
            <a:endParaRPr lang="en-US" sz="1200" dirty="0"/>
          </a:p>
        </p:txBody>
      </p:sp>
    </p:spTree>
    <p:extLst>
      <p:ext uri="{BB962C8B-B14F-4D97-AF65-F5344CB8AC3E}">
        <p14:creationId xmlns:p14="http://schemas.microsoft.com/office/powerpoint/2010/main" val="1167945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Line Title + Content">
    <p:spTree>
      <p:nvGrpSpPr>
        <p:cNvPr id="1" name=""/>
        <p:cNvGrpSpPr/>
        <p:nvPr/>
      </p:nvGrpSpPr>
      <p:grpSpPr>
        <a:xfrm>
          <a:off x="0" y="0"/>
          <a:ext cx="0" cy="0"/>
          <a:chOff x="0" y="0"/>
          <a:chExt cx="0" cy="0"/>
        </a:xfrm>
      </p:grpSpPr>
      <p:sp>
        <p:nvSpPr>
          <p:cNvPr id="10" name="Rectangle 9"/>
          <p:cNvSpPr/>
          <p:nvPr/>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9" name="Content Placeholder 2"/>
          <p:cNvSpPr>
            <a:spLocks noGrp="1"/>
          </p:cNvSpPr>
          <p:nvPr>
            <p:ph idx="1"/>
          </p:nvPr>
        </p:nvSpPr>
        <p:spPr>
          <a:xfrm>
            <a:off x="457200" y="1676400"/>
            <a:ext cx="8229600" cy="4800599"/>
          </a:xfrm>
        </p:spPr>
        <p:txBody>
          <a:bodyPr lIns="0" tIns="0" rIns="0" bIns="0">
            <a:norm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457200" y="475150"/>
            <a:ext cx="6629400" cy="384721"/>
          </a:xfrm>
          <a:prstGeom prst="rect">
            <a:avLst/>
          </a:prstGeom>
        </p:spPr>
        <p:txBody>
          <a:bodyPr anchor="ctr"/>
          <a:lstStyle>
            <a:lvl1pPr>
              <a:defRPr>
                <a:solidFill>
                  <a:srgbClr val="D57500"/>
                </a:solidFill>
              </a:defRPr>
            </a:lvl1pPr>
          </a:lstStyle>
          <a:p>
            <a:r>
              <a:rPr lang="en-US"/>
              <a:t>Click to edit Master title style</a:t>
            </a:r>
            <a:endParaRPr lang="en-US" dirty="0"/>
          </a:p>
        </p:txBody>
      </p:sp>
    </p:spTree>
    <p:extLst>
      <p:ext uri="{BB962C8B-B14F-4D97-AF65-F5344CB8AC3E}">
        <p14:creationId xmlns:p14="http://schemas.microsoft.com/office/powerpoint/2010/main" val="3162484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Full-Color Background + Title Only">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644364AE-2992-4C59-BFC3-95113B746C9A}" type="slidenum">
              <a:rPr lang="en-US" smtClean="0"/>
              <a:t>‹#›</a:t>
            </a:fld>
            <a:endParaRPr lang="en-US"/>
          </a:p>
        </p:txBody>
      </p:sp>
      <p:sp>
        <p:nvSpPr>
          <p:cNvPr id="6" name="Title 1"/>
          <p:cNvSpPr>
            <a:spLocks noGrp="1"/>
          </p:cNvSpPr>
          <p:nvPr>
            <p:ph type="title"/>
          </p:nvPr>
        </p:nvSpPr>
        <p:spPr>
          <a:xfrm>
            <a:off x="838200" y="3272879"/>
            <a:ext cx="6629400" cy="384721"/>
          </a:xfrm>
        </p:spPr>
        <p:txBody>
          <a:bodyPr lIns="0" tIns="0" rIns="0" bIns="0" anchor="ctr" anchorCtr="0">
            <a:spAutoFit/>
          </a:bodyPr>
          <a:lstStyle>
            <a:lvl1pPr algn="l">
              <a:defRPr sz="2500" b="1">
                <a:solidFill>
                  <a:srgbClr val="D57500"/>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11215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ext Placeholder 11"/>
          <p:cNvSpPr>
            <a:spLocks noGrp="1"/>
          </p:cNvSpPr>
          <p:nvPr>
            <p:ph type="body" sz="quarter" idx="12" hasCustomPrompt="1"/>
          </p:nvPr>
        </p:nvSpPr>
        <p:spPr>
          <a:xfrm>
            <a:off x="457200" y="914400"/>
            <a:ext cx="8229600" cy="5486400"/>
          </a:xfrm>
          <a:prstGeom prst="rect">
            <a:avLst/>
          </a:prstGeom>
        </p:spPr>
        <p:txBody>
          <a:bodyPr>
            <a:normAutofit/>
          </a:bodyPr>
          <a:lstStyle>
            <a:lvl1pPr algn="l">
              <a:buFontTx/>
              <a:buNone/>
              <a:defRPr sz="1600">
                <a:solidFill>
                  <a:schemeClr val="tx1">
                    <a:lumMod val="65000"/>
                    <a:lumOff val="35000"/>
                  </a:schemeClr>
                </a:solidFill>
                <a:latin typeface="Arial" pitchFamily="34" charset="0"/>
                <a:cs typeface="Arial" pitchFamily="34" charset="0"/>
              </a:defRPr>
            </a:lvl1pPr>
            <a:lvl2pPr>
              <a:buFontTx/>
              <a:buNone/>
              <a:defRPr sz="2400">
                <a:solidFill>
                  <a:schemeClr val="tx1">
                    <a:lumMod val="65000"/>
                    <a:lumOff val="35000"/>
                  </a:schemeClr>
                </a:solidFill>
                <a:latin typeface="Verdana" pitchFamily="34" charset="0"/>
              </a:defRPr>
            </a:lvl2pPr>
            <a:lvl3pPr>
              <a:buFontTx/>
              <a:buNone/>
              <a:defRPr sz="2400">
                <a:solidFill>
                  <a:schemeClr val="tx1">
                    <a:lumMod val="65000"/>
                    <a:lumOff val="35000"/>
                  </a:schemeClr>
                </a:solidFill>
                <a:latin typeface="Verdana" pitchFamily="34" charset="0"/>
              </a:defRPr>
            </a:lvl3pPr>
            <a:lvl4pPr>
              <a:buFontTx/>
              <a:buNone/>
              <a:defRPr sz="2400">
                <a:solidFill>
                  <a:schemeClr val="tx1">
                    <a:lumMod val="65000"/>
                    <a:lumOff val="35000"/>
                  </a:schemeClr>
                </a:solidFill>
                <a:latin typeface="Verdana" pitchFamily="34" charset="0"/>
              </a:defRPr>
            </a:lvl4pPr>
            <a:lvl5pPr>
              <a:buFontTx/>
              <a:buNone/>
              <a:defRPr sz="2400">
                <a:solidFill>
                  <a:schemeClr val="tx1">
                    <a:lumMod val="65000"/>
                    <a:lumOff val="35000"/>
                  </a:schemeClr>
                </a:solidFill>
                <a:latin typeface="Verdana" pitchFamily="34" charset="0"/>
              </a:defRPr>
            </a:lvl5pPr>
          </a:lstStyle>
          <a:p>
            <a:pPr lvl="0"/>
            <a:r>
              <a:rPr lang="en-US" dirty="0"/>
              <a:t>Body</a:t>
            </a:r>
          </a:p>
        </p:txBody>
      </p:sp>
      <p:sp>
        <p:nvSpPr>
          <p:cNvPr id="2" name="Title 1"/>
          <p:cNvSpPr>
            <a:spLocks noGrp="1"/>
          </p:cNvSpPr>
          <p:nvPr>
            <p:ph type="title" hasCustomPrompt="1"/>
          </p:nvPr>
        </p:nvSpPr>
        <p:spPr>
          <a:xfrm>
            <a:off x="457200" y="274638"/>
            <a:ext cx="8229600" cy="487362"/>
          </a:xfrm>
          <a:prstGeom prst="rect">
            <a:avLst/>
          </a:prstGeom>
        </p:spPr>
        <p:txBody>
          <a:bodyPr/>
          <a:lstStyle>
            <a:lvl1pPr algn="l">
              <a:defRPr sz="2400" b="1">
                <a:solidFill>
                  <a:srgbClr val="005B82"/>
                </a:solidFill>
                <a:latin typeface="Arial" pitchFamily="34" charset="0"/>
                <a:cs typeface="Arial" pitchFamily="34" charset="0"/>
              </a:defRPr>
            </a:lvl1pPr>
          </a:lstStyle>
          <a:p>
            <a:r>
              <a:rPr lang="en-US" dirty="0"/>
              <a:t>Title</a:t>
            </a:r>
          </a:p>
        </p:txBody>
      </p:sp>
      <p:sp>
        <p:nvSpPr>
          <p:cNvPr id="11" name="TextBox 10"/>
          <p:cNvSpPr txBox="1"/>
          <p:nvPr userDrawn="1"/>
        </p:nvSpPr>
        <p:spPr>
          <a:xfrm>
            <a:off x="8229600" y="6553200"/>
            <a:ext cx="457200" cy="307777"/>
          </a:xfrm>
          <a:prstGeom prst="rect">
            <a:avLst/>
          </a:prstGeom>
          <a:noFill/>
        </p:spPr>
        <p:txBody>
          <a:bodyPr wrap="square" rtlCol="0">
            <a:spAutoFit/>
          </a:bodyPr>
          <a:lstStyle/>
          <a:p>
            <a:pPr algn="r"/>
            <a:fld id="{4A850B07-E4DB-4408-AD35-B1F9D64A3CE3}" type="slidenum">
              <a:rPr lang="en-US" sz="1400" smtClean="0">
                <a:solidFill>
                  <a:srgbClr val="005B82"/>
                </a:solidFill>
                <a:latin typeface="Arial" pitchFamily="34" charset="0"/>
                <a:cs typeface="Arial" pitchFamily="34" charset="0"/>
              </a:rPr>
              <a:pPr algn="r"/>
              <a:t>‹#›</a:t>
            </a:fld>
            <a:endParaRPr lang="en-US" sz="1400" dirty="0">
              <a:solidFill>
                <a:srgbClr val="005B82"/>
              </a:solidFill>
              <a:latin typeface="Arial" pitchFamily="34" charset="0"/>
              <a:cs typeface="Arial" pitchFamily="34" charset="0"/>
            </a:endParaRPr>
          </a:p>
        </p:txBody>
      </p:sp>
      <p:sp>
        <p:nvSpPr>
          <p:cNvPr id="12" name="TextBox 11"/>
          <p:cNvSpPr txBox="1"/>
          <p:nvPr userDrawn="1"/>
        </p:nvSpPr>
        <p:spPr>
          <a:xfrm>
            <a:off x="3048000" y="6553200"/>
            <a:ext cx="2971800" cy="276999"/>
          </a:xfrm>
          <a:prstGeom prst="rect">
            <a:avLst/>
          </a:prstGeom>
          <a:noFill/>
        </p:spPr>
        <p:txBody>
          <a:bodyPr wrap="square" rtlCol="0">
            <a:spAutoFit/>
          </a:bodyPr>
          <a:lstStyle/>
          <a:p>
            <a:pPr algn="ctr"/>
            <a:r>
              <a:rPr lang="en-US" sz="1200" i="1" dirty="0">
                <a:latin typeface="Arial" pitchFamily="34" charset="0"/>
                <a:cs typeface="Arial" pitchFamily="34" charset="0"/>
              </a:rPr>
              <a:t>Deliberative draft—Not for distribution</a:t>
            </a:r>
            <a:endParaRPr lang="en-US" sz="1050" i="1" dirty="0">
              <a:latin typeface="Arial" pitchFamily="34" charset="0"/>
              <a:cs typeface="Arial" pitchFamily="34" charset="0"/>
            </a:endParaRPr>
          </a:p>
        </p:txBody>
      </p:sp>
    </p:spTree>
    <p:extLst>
      <p:ext uri="{BB962C8B-B14F-4D97-AF65-F5344CB8AC3E}">
        <p14:creationId xmlns:p14="http://schemas.microsoft.com/office/powerpoint/2010/main" val="2587566945"/>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457200" y="2693313"/>
            <a:ext cx="8229600" cy="430887"/>
          </a:xfrm>
          <a:noFill/>
          <a:ln w="25400">
            <a:noFill/>
          </a:ln>
          <a:effectLst/>
        </p:spPr>
        <p:txBody>
          <a:bodyPr wrap="square" lIns="0" tIns="0" rIns="0" bIns="0" anchor="b" anchorCtr="0">
            <a:spAutoFit/>
          </a:bodyPr>
          <a:lstStyle>
            <a:lvl1pPr algn="l">
              <a:defRPr sz="2800" b="1">
                <a:solidFill>
                  <a:srgbClr val="D57500"/>
                </a:solidFill>
              </a:defRPr>
            </a:lvl1pPr>
          </a:lstStyle>
          <a:p>
            <a:r>
              <a:rPr lang="en-US"/>
              <a:t>Click to edit Master title style</a:t>
            </a:r>
            <a:endParaRPr lang="en-US" dirty="0"/>
          </a:p>
        </p:txBody>
      </p:sp>
      <p:sp>
        <p:nvSpPr>
          <p:cNvPr id="8" name="Subtitle 2"/>
          <p:cNvSpPr>
            <a:spLocks noGrp="1"/>
          </p:cNvSpPr>
          <p:nvPr>
            <p:ph type="subTitle" idx="1" hasCustomPrompt="1"/>
          </p:nvPr>
        </p:nvSpPr>
        <p:spPr>
          <a:xfrm>
            <a:off x="457200" y="3456801"/>
            <a:ext cx="8229600" cy="276999"/>
          </a:xfrm>
        </p:spPr>
        <p:txBody>
          <a:bodyPr anchor="t">
            <a:spAutoFit/>
          </a:bodyPr>
          <a:lstStyle>
            <a:lvl1pPr marL="0" indent="0" algn="l">
              <a:spcBef>
                <a:spcPts val="0"/>
              </a:spcBef>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Name(S)</a:t>
            </a:r>
          </a:p>
        </p:txBody>
      </p:sp>
      <p:sp>
        <p:nvSpPr>
          <p:cNvPr id="10" name="Text Placeholder 6"/>
          <p:cNvSpPr>
            <a:spLocks noGrp="1"/>
          </p:cNvSpPr>
          <p:nvPr>
            <p:ph type="body" sz="quarter" idx="15" hasCustomPrompt="1"/>
          </p:nvPr>
        </p:nvSpPr>
        <p:spPr>
          <a:xfrm>
            <a:off x="457200" y="5029200"/>
            <a:ext cx="8229600" cy="215444"/>
          </a:xfrm>
        </p:spPr>
        <p:txBody>
          <a:bodyPr>
            <a:spAutoFit/>
          </a:bodyPr>
          <a:lstStyle>
            <a:lvl1pPr marL="0" indent="0">
              <a:spcBef>
                <a:spcPts val="0"/>
              </a:spcBef>
              <a:buNone/>
              <a:defRPr sz="1400" baseline="0">
                <a:solidFill>
                  <a:srgbClr val="000000"/>
                </a:solidFill>
              </a:defRPr>
            </a:lvl1pPr>
          </a:lstStyle>
          <a:p>
            <a:pPr lvl="0"/>
            <a:r>
              <a:rPr lang="en-US" dirty="0"/>
              <a:t>CLICK TO ADD DATE</a:t>
            </a:r>
          </a:p>
        </p:txBody>
      </p:sp>
    </p:spTree>
    <p:extLst>
      <p:ext uri="{BB962C8B-B14F-4D97-AF65-F5344CB8AC3E}">
        <p14:creationId xmlns:p14="http://schemas.microsoft.com/office/powerpoint/2010/main" val="2595999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Line Title + Content">
    <p:spTree>
      <p:nvGrpSpPr>
        <p:cNvPr id="1" name=""/>
        <p:cNvGrpSpPr/>
        <p:nvPr/>
      </p:nvGrpSpPr>
      <p:grpSpPr>
        <a:xfrm>
          <a:off x="0" y="0"/>
          <a:ext cx="0" cy="0"/>
          <a:chOff x="0" y="0"/>
          <a:chExt cx="0" cy="0"/>
        </a:xfrm>
      </p:grpSpPr>
      <p:sp>
        <p:nvSpPr>
          <p:cNvPr id="8" name="Title 1"/>
          <p:cNvSpPr>
            <a:spLocks noGrp="1"/>
          </p:cNvSpPr>
          <p:nvPr>
            <p:ph type="title"/>
          </p:nvPr>
        </p:nvSpPr>
        <p:spPr>
          <a:xfrm>
            <a:off x="457200" y="356613"/>
            <a:ext cx="6629400" cy="621792"/>
          </a:xfrm>
        </p:spPr>
        <p:txBody>
          <a:bodyPr lIns="0" tIns="0" rIns="0" bIns="0" anchor="t" anchorCtr="0">
            <a:spAutoFit/>
          </a:bodyPr>
          <a:lstStyle>
            <a:lvl1pPr algn="l">
              <a:defRPr sz="2500" b="1">
                <a:solidFill>
                  <a:srgbClr val="D57500"/>
                </a:solidFill>
                <a:latin typeface="Arial"/>
                <a:cs typeface="Arial"/>
              </a:defRPr>
            </a:lvl1pPr>
          </a:lstStyle>
          <a:p>
            <a:r>
              <a:rPr lang="en-US"/>
              <a:t>Click to edit Master title style</a:t>
            </a:r>
            <a:endParaRPr lang="en-US" dirty="0"/>
          </a:p>
        </p:txBody>
      </p:sp>
      <p:sp>
        <p:nvSpPr>
          <p:cNvPr id="9" name="Content Placeholder 2"/>
          <p:cNvSpPr>
            <a:spLocks noGrp="1"/>
          </p:cNvSpPr>
          <p:nvPr>
            <p:ph idx="1"/>
          </p:nvPr>
        </p:nvSpPr>
        <p:spPr>
          <a:xfrm>
            <a:off x="457200" y="1371598"/>
            <a:ext cx="8229600" cy="4800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a:xfrm>
            <a:off x="457200" y="6356350"/>
            <a:ext cx="2133600" cy="365125"/>
          </a:xfrm>
          <a:prstGeom prst="rect">
            <a:avLst/>
          </a:prstGeom>
        </p:spPr>
        <p:txBody>
          <a:bodyPr/>
          <a:lstStyle>
            <a:lvl1pPr>
              <a:defRPr>
                <a:solidFill>
                  <a:srgbClr val="707276"/>
                </a:solidFill>
              </a:defRPr>
            </a:lvl1pPr>
          </a:lstStyle>
          <a:p>
            <a:fld id="{36352874-118B-E24F-968D-2511B069207B}" type="datetime4">
              <a:rPr lang="en-US" smtClean="0"/>
              <a:pPr/>
              <a:t>April 19, 2023</a:t>
            </a:fld>
            <a:endParaRPr lang="en-US" dirty="0"/>
          </a:p>
        </p:txBody>
      </p:sp>
      <p:sp>
        <p:nvSpPr>
          <p:cNvPr id="11"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707276"/>
                </a:solidFill>
              </a:defRPr>
            </a:lvl1pPr>
          </a:lstStyle>
          <a:p>
            <a:endParaRPr lang="en-US"/>
          </a:p>
        </p:txBody>
      </p:sp>
      <p:sp>
        <p:nvSpPr>
          <p:cNvPr id="12"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707276"/>
                </a:solidFill>
              </a:defRPr>
            </a:lvl1pPr>
          </a:lstStyle>
          <a:p>
            <a:fld id="{A505DBE7-0ACF-E348-BBE2-A615BCE1D797}" type="slidenum">
              <a:rPr lang="en-US" smtClean="0"/>
              <a:pPr/>
              <a:t>‹#›</a:t>
            </a:fld>
            <a:endParaRPr lang="en-US"/>
          </a:p>
        </p:txBody>
      </p:sp>
    </p:spTree>
    <p:extLst>
      <p:ext uri="{BB962C8B-B14F-4D97-AF65-F5344CB8AC3E}">
        <p14:creationId xmlns:p14="http://schemas.microsoft.com/office/powerpoint/2010/main" val="1546425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Line Title +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5"/>
            <a:ext cx="6629400" cy="621792"/>
          </a:xfrm>
          <a:prstGeom prst="rect">
            <a:avLst/>
          </a:prstGeom>
        </p:spPr>
        <p:txBody>
          <a:bodyPr/>
          <a:lstStyle>
            <a:lvl1pPr>
              <a:defRPr>
                <a:solidFill>
                  <a:srgbClr val="D57500"/>
                </a:solidFill>
              </a:defRPr>
            </a:lvl1pPr>
          </a:lstStyle>
          <a:p>
            <a:r>
              <a:rPr lang="en-US"/>
              <a:t>Click to edit Master title style</a:t>
            </a:r>
            <a:endParaRPr lang="en-US" dirty="0"/>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E95F552-8AF0-DD42-87C9-F351B1EED456}" type="datetime4">
              <a:rPr lang="en-US" smtClean="0"/>
              <a:pPr/>
              <a:t>April 19, 2023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pPr/>
              <a:t>‹#›</a:t>
            </a:fld>
            <a:endParaRPr lang="en-US"/>
          </a:p>
        </p:txBody>
      </p:sp>
      <p:sp>
        <p:nvSpPr>
          <p:cNvPr id="6" name="Picture Placeholder 2"/>
          <p:cNvSpPr>
            <a:spLocks noGrp="1"/>
          </p:cNvSpPr>
          <p:nvPr>
            <p:ph type="pic" idx="1"/>
          </p:nvPr>
        </p:nvSpPr>
        <p:spPr>
          <a:xfrm>
            <a:off x="457200" y="1371600"/>
            <a:ext cx="8229600" cy="3886200"/>
          </a:xfrm>
        </p:spPr>
        <p:txBody>
          <a:bodyPr lIns="0" tIns="0" rIns="0" bIns="0" anchor="ctr">
            <a:spAutoFit/>
          </a:bodyPr>
          <a:lstStyle>
            <a:lvl1pPr marL="0" indent="0" algn="ctr">
              <a:buNone/>
              <a:defRPr sz="1800" i="1">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7" name="Text Placeholder 3"/>
          <p:cNvSpPr>
            <a:spLocks noGrp="1"/>
          </p:cNvSpPr>
          <p:nvPr>
            <p:ph type="body" sz="half" idx="2"/>
          </p:nvPr>
        </p:nvSpPr>
        <p:spPr>
          <a:xfrm>
            <a:off x="457200" y="5486400"/>
            <a:ext cx="8229600" cy="685800"/>
          </a:xfrm>
        </p:spPr>
        <p:txBody>
          <a:bodyPr lIns="0" tIns="0" rIns="0" bIns="0">
            <a:spAutoFit/>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064137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Line Title Only">
    <p:spTree>
      <p:nvGrpSpPr>
        <p:cNvPr id="1" name=""/>
        <p:cNvGrpSpPr/>
        <p:nvPr/>
      </p:nvGrpSpPr>
      <p:grpSpPr>
        <a:xfrm>
          <a:off x="0" y="0"/>
          <a:ext cx="0" cy="0"/>
          <a:chOff x="0" y="0"/>
          <a:chExt cx="0" cy="0"/>
        </a:xfrm>
      </p:grpSpPr>
      <p:sp>
        <p:nvSpPr>
          <p:cNvPr id="5" name="Title 1"/>
          <p:cNvSpPr>
            <a:spLocks noGrp="1"/>
          </p:cNvSpPr>
          <p:nvPr>
            <p:ph type="title"/>
          </p:nvPr>
        </p:nvSpPr>
        <p:spPr>
          <a:xfrm>
            <a:off x="457200" y="356615"/>
            <a:ext cx="6629400" cy="621792"/>
          </a:xfrm>
          <a:prstGeom prst="rect">
            <a:avLst/>
          </a:prstGeom>
        </p:spPr>
        <p:txBody>
          <a:bodyPr/>
          <a:lstStyle>
            <a:lvl1pPr>
              <a:defRPr>
                <a:solidFill>
                  <a:srgbClr val="D57500"/>
                </a:solidFill>
              </a:defRPr>
            </a:lvl1pPr>
          </a:lstStyle>
          <a:p>
            <a:r>
              <a:rPr lang="en-US"/>
              <a:t>Click to edit Master title style</a:t>
            </a:r>
            <a:endParaRPr lang="en-US" dirty="0"/>
          </a:p>
        </p:txBody>
      </p:sp>
      <p:sp>
        <p:nvSpPr>
          <p:cNvPr id="3" name="TextBox 2"/>
          <p:cNvSpPr txBox="1"/>
          <p:nvPr userDrawn="1"/>
        </p:nvSpPr>
        <p:spPr>
          <a:xfrm>
            <a:off x="8839200" y="6581001"/>
            <a:ext cx="365605" cy="276999"/>
          </a:xfrm>
          <a:prstGeom prst="rect">
            <a:avLst/>
          </a:prstGeom>
          <a:noFill/>
        </p:spPr>
        <p:txBody>
          <a:bodyPr wrap="square" rtlCol="0">
            <a:spAutoFit/>
          </a:bodyPr>
          <a:lstStyle/>
          <a:p>
            <a:fld id="{3E9E9523-843A-DD49-9E0F-12B8FDB96C38}" type="slidenum">
              <a:rPr lang="en-US" sz="1200" smtClean="0"/>
              <a:t>‹#›</a:t>
            </a:fld>
            <a:endParaRPr lang="en-US" sz="1200" dirty="0"/>
          </a:p>
        </p:txBody>
      </p:sp>
    </p:spTree>
    <p:extLst>
      <p:ext uri="{BB962C8B-B14F-4D97-AF65-F5344CB8AC3E}">
        <p14:creationId xmlns:p14="http://schemas.microsoft.com/office/powerpoint/2010/main" val="21850762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Line Title +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3"/>
            <a:ext cx="6629400" cy="1005840"/>
          </a:xfrm>
        </p:spPr>
        <p:txBody>
          <a:bodyPr lIns="0" tIns="0" rIns="0" bIns="0" anchor="t" anchorCtr="0">
            <a:spAutoFit/>
          </a:bodyPr>
          <a:lstStyle>
            <a:lvl1pPr algn="l">
              <a:defRPr sz="2500" b="1">
                <a:solidFill>
                  <a:srgbClr val="D57500"/>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828799"/>
            <a:ext cx="8229600" cy="43434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1"/>
          <p:cNvSpPr>
            <a:spLocks noGrp="1"/>
          </p:cNvSpPr>
          <p:nvPr>
            <p:ph type="dt" sz="half" idx="10"/>
          </p:nvPr>
        </p:nvSpPr>
        <p:spPr>
          <a:xfrm>
            <a:off x="457200" y="6356350"/>
            <a:ext cx="2133600" cy="365125"/>
          </a:xfrm>
          <a:prstGeom prst="rect">
            <a:avLst/>
          </a:prstGeom>
        </p:spPr>
        <p:txBody>
          <a:bodyPr/>
          <a:lstStyle/>
          <a:p>
            <a:fld id="{22D3ED6A-AF32-2143-8579-8C1FA3A63491}" type="datetime4">
              <a:rPr lang="en-US" smtClean="0"/>
              <a:pPr/>
              <a:t>April 19, 2023</a:t>
            </a:fld>
            <a:endParaRPr lang="en-US"/>
          </a:p>
        </p:txBody>
      </p:sp>
      <p:sp>
        <p:nvSpPr>
          <p:cNvPr id="5"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pPr/>
              <a:t>‹#›</a:t>
            </a:fld>
            <a:endParaRPr lang="en-US"/>
          </a:p>
        </p:txBody>
      </p:sp>
    </p:spTree>
    <p:extLst>
      <p:ext uri="{BB962C8B-B14F-4D97-AF65-F5344CB8AC3E}">
        <p14:creationId xmlns:p14="http://schemas.microsoft.com/office/powerpoint/2010/main" val="1775809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0" y="2628782"/>
            <a:ext cx="9144000" cy="1600438"/>
          </a:xfrm>
          <a:noFill/>
          <a:ln w="25400">
            <a:noFill/>
          </a:ln>
          <a:effectLst/>
        </p:spPr>
        <p:txBody>
          <a:bodyPr lIns="457200" tIns="457200" rIns="457200" bIns="457200" anchor="ctr"/>
          <a:lstStyle>
            <a:lvl1pPr algn="l">
              <a:defRPr sz="4400" b="1">
                <a:solidFill>
                  <a:srgbClr val="D57500"/>
                </a:solidFill>
              </a:defRPr>
            </a:lvl1pPr>
          </a:lstStyle>
          <a:p>
            <a:r>
              <a:rPr lang="en-US"/>
              <a:t>Click to edit Master title style</a:t>
            </a:r>
            <a:endParaRPr lang="en-US" dirty="0"/>
          </a:p>
        </p:txBody>
      </p:sp>
      <p:sp>
        <p:nvSpPr>
          <p:cNvPr id="8" name="Subtitle 2"/>
          <p:cNvSpPr>
            <a:spLocks noGrp="1"/>
          </p:cNvSpPr>
          <p:nvPr>
            <p:ph type="subTitle" idx="1"/>
          </p:nvPr>
        </p:nvSpPr>
        <p:spPr>
          <a:xfrm>
            <a:off x="457200" y="4800600"/>
            <a:ext cx="8229600" cy="457200"/>
          </a:xfrm>
        </p:spPr>
        <p:txBody>
          <a:bodyPr/>
          <a:lstStyle>
            <a:lvl1pPr marL="0" indent="0" algn="l">
              <a:spcBef>
                <a:spcPts val="0"/>
              </a:spcBef>
              <a:buNone/>
              <a:defRPr cap="all" baseline="0">
                <a:solidFill>
                  <a:srgbClr val="70727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ext Placeholder 6"/>
          <p:cNvSpPr>
            <a:spLocks noGrp="1"/>
          </p:cNvSpPr>
          <p:nvPr>
            <p:ph type="body" sz="quarter" idx="14"/>
          </p:nvPr>
        </p:nvSpPr>
        <p:spPr>
          <a:xfrm>
            <a:off x="455613" y="5257800"/>
            <a:ext cx="8229600" cy="228600"/>
          </a:xfrm>
        </p:spPr>
        <p:txBody>
          <a:bodyPr>
            <a:normAutofit/>
          </a:bodyPr>
          <a:lstStyle>
            <a:lvl1pPr marL="0" indent="0">
              <a:spcBef>
                <a:spcPts val="0"/>
              </a:spcBef>
              <a:buNone/>
              <a:defRPr sz="1400" baseline="0">
                <a:solidFill>
                  <a:srgbClr val="000000"/>
                </a:solidFill>
              </a:defRPr>
            </a:lvl1pPr>
          </a:lstStyle>
          <a:p>
            <a:pPr lvl="0"/>
            <a:r>
              <a:rPr lang="en-US"/>
              <a:t>Click to edit Master text styles</a:t>
            </a:r>
          </a:p>
        </p:txBody>
      </p:sp>
      <p:sp>
        <p:nvSpPr>
          <p:cNvPr id="10" name="Text Placeholder 6"/>
          <p:cNvSpPr>
            <a:spLocks noGrp="1"/>
          </p:cNvSpPr>
          <p:nvPr>
            <p:ph type="body" sz="quarter" idx="15"/>
          </p:nvPr>
        </p:nvSpPr>
        <p:spPr>
          <a:xfrm>
            <a:off x="457200" y="5540477"/>
            <a:ext cx="8229600" cy="228600"/>
          </a:xfrm>
        </p:spPr>
        <p:txBody>
          <a:bodyPr>
            <a:normAutofit/>
          </a:bodyPr>
          <a:lstStyle>
            <a:lvl1pPr marL="0" indent="0">
              <a:spcBef>
                <a:spcPts val="0"/>
              </a:spcBef>
              <a:buNone/>
              <a:defRPr sz="1400" baseline="0">
                <a:solidFill>
                  <a:srgbClr val="000000"/>
                </a:solidFill>
              </a:defRPr>
            </a:lvl1pPr>
          </a:lstStyle>
          <a:p>
            <a:pPr lvl="0"/>
            <a:r>
              <a:rPr lang="en-US"/>
              <a:t>Click to edit Master text styles</a:t>
            </a:r>
          </a:p>
        </p:txBody>
      </p:sp>
      <p:sp>
        <p:nvSpPr>
          <p:cNvPr id="6" name="Date Placeholder 3"/>
          <p:cNvSpPr>
            <a:spLocks noGrp="1"/>
          </p:cNvSpPr>
          <p:nvPr>
            <p:ph type="dt" sz="half" idx="16"/>
          </p:nvPr>
        </p:nvSpPr>
        <p:spPr>
          <a:xfrm>
            <a:off x="457200" y="6356350"/>
            <a:ext cx="2133600" cy="365125"/>
          </a:xfrm>
          <a:prstGeom prst="rect">
            <a:avLst/>
          </a:prstGeom>
        </p:spPr>
        <p:txBody>
          <a:bodyPr/>
          <a:lstStyle>
            <a:lvl1pPr>
              <a:defRPr/>
            </a:lvl1pPr>
          </a:lstStyle>
          <a:p>
            <a:fld id="{4A852BC1-FCD8-4529-A352-2A00F87F5F39}" type="datetimeFigureOut">
              <a:rPr lang="en-US" smtClean="0"/>
              <a:t>4/19/23</a:t>
            </a:fld>
            <a:endParaRPr lang="en-US"/>
          </a:p>
        </p:txBody>
      </p:sp>
      <p:sp>
        <p:nvSpPr>
          <p:cNvPr id="11" name="Footer Placeholder 4"/>
          <p:cNvSpPr>
            <a:spLocks noGrp="1"/>
          </p:cNvSpPr>
          <p:nvPr>
            <p:ph type="ftr" sz="quarter" idx="17"/>
          </p:nvPr>
        </p:nvSpPr>
        <p:spPr>
          <a:xfrm>
            <a:off x="3124200" y="6356350"/>
            <a:ext cx="2895600" cy="365125"/>
          </a:xfrm>
          <a:prstGeom prst="rect">
            <a:avLst/>
          </a:prstGeom>
        </p:spPr>
        <p:txBody>
          <a:bodyPr/>
          <a:lstStyle>
            <a:lvl1pPr>
              <a:defRPr/>
            </a:lvl1pPr>
          </a:lstStyle>
          <a:p>
            <a:endParaRPr lang="en-US"/>
          </a:p>
        </p:txBody>
      </p:sp>
      <p:sp>
        <p:nvSpPr>
          <p:cNvPr id="12" name="Slide Number Placeholder 5"/>
          <p:cNvSpPr>
            <a:spLocks noGrp="1"/>
          </p:cNvSpPr>
          <p:nvPr>
            <p:ph type="sldNum" sz="quarter" idx="18"/>
          </p:nvPr>
        </p:nvSpPr>
        <p:spPr/>
        <p:txBody>
          <a:bodyPr/>
          <a:lstStyle>
            <a:lvl1pPr>
              <a:defRPr/>
            </a:lvl1pPr>
          </a:lstStyle>
          <a:p>
            <a:fld id="{6D4D056E-09F2-4506-B01D-1901E3EF7A52}" type="slidenum">
              <a:rPr lang="en-US" smtClean="0"/>
              <a:t>‹#›</a:t>
            </a:fld>
            <a:endParaRPr lang="en-US"/>
          </a:p>
        </p:txBody>
      </p:sp>
    </p:spTree>
    <p:extLst>
      <p:ext uri="{BB962C8B-B14F-4D97-AF65-F5344CB8AC3E}">
        <p14:creationId xmlns:p14="http://schemas.microsoft.com/office/powerpoint/2010/main" val="31353698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73077"/>
            <a:ext cx="7772400" cy="384721"/>
          </a:xfrm>
        </p:spPr>
        <p:txBody>
          <a:bodyPr anchor="ctr"/>
          <a:lstStyle>
            <a:lvl1pPr>
              <a:lnSpc>
                <a:spcPct val="100000"/>
              </a:lnSpc>
              <a:defRPr/>
            </a:lvl1pPr>
          </a:lstStyle>
          <a:p>
            <a:r>
              <a:rPr lang="en-US"/>
              <a:t>Click to edit Master title style</a:t>
            </a:r>
          </a:p>
        </p:txBody>
      </p:sp>
    </p:spTree>
    <p:extLst>
      <p:ext uri="{BB962C8B-B14F-4D97-AF65-F5344CB8AC3E}">
        <p14:creationId xmlns:p14="http://schemas.microsoft.com/office/powerpoint/2010/main" val="1167578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457200" y="2693313"/>
            <a:ext cx="8229600" cy="430887"/>
          </a:xfrm>
          <a:noFill/>
          <a:ln w="25400">
            <a:noFill/>
          </a:ln>
          <a:effectLst/>
        </p:spPr>
        <p:txBody>
          <a:bodyPr wrap="square" lIns="0" tIns="0" rIns="0" bIns="0" anchor="b" anchorCtr="0">
            <a:spAutoFit/>
          </a:bodyPr>
          <a:lstStyle>
            <a:lvl1pPr algn="l">
              <a:defRPr sz="2800" b="1">
                <a:solidFill>
                  <a:srgbClr val="D57500"/>
                </a:solidFill>
              </a:defRPr>
            </a:lvl1pPr>
          </a:lstStyle>
          <a:p>
            <a:r>
              <a:rPr lang="en-US"/>
              <a:t>Click to edit Master title style</a:t>
            </a:r>
            <a:endParaRPr lang="en-US" dirty="0"/>
          </a:p>
        </p:txBody>
      </p:sp>
      <p:sp>
        <p:nvSpPr>
          <p:cNvPr id="8" name="Subtitle 2"/>
          <p:cNvSpPr>
            <a:spLocks noGrp="1"/>
          </p:cNvSpPr>
          <p:nvPr>
            <p:ph type="subTitle" idx="1" hasCustomPrompt="1"/>
          </p:nvPr>
        </p:nvSpPr>
        <p:spPr>
          <a:xfrm>
            <a:off x="457200" y="3456801"/>
            <a:ext cx="8229600" cy="276999"/>
          </a:xfrm>
        </p:spPr>
        <p:txBody>
          <a:bodyPr anchor="t">
            <a:spAutoFit/>
          </a:bodyPr>
          <a:lstStyle>
            <a:lvl1pPr marL="0" indent="0" algn="l">
              <a:spcBef>
                <a:spcPts val="0"/>
              </a:spcBef>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Name(S)</a:t>
            </a:r>
          </a:p>
        </p:txBody>
      </p:sp>
      <p:sp>
        <p:nvSpPr>
          <p:cNvPr id="10" name="Text Placeholder 6"/>
          <p:cNvSpPr>
            <a:spLocks noGrp="1"/>
          </p:cNvSpPr>
          <p:nvPr>
            <p:ph type="body" sz="quarter" idx="15" hasCustomPrompt="1"/>
          </p:nvPr>
        </p:nvSpPr>
        <p:spPr>
          <a:xfrm>
            <a:off x="457200" y="5029200"/>
            <a:ext cx="8229600" cy="215444"/>
          </a:xfrm>
        </p:spPr>
        <p:txBody>
          <a:bodyPr>
            <a:spAutoFit/>
          </a:bodyPr>
          <a:lstStyle>
            <a:lvl1pPr marL="0" indent="0">
              <a:spcBef>
                <a:spcPts val="0"/>
              </a:spcBef>
              <a:buNone/>
              <a:defRPr sz="1400" baseline="0">
                <a:solidFill>
                  <a:srgbClr val="000000"/>
                </a:solidFill>
              </a:defRPr>
            </a:lvl1pPr>
          </a:lstStyle>
          <a:p>
            <a:pPr lvl="0"/>
            <a:r>
              <a:rPr lang="en-US" dirty="0"/>
              <a:t>CLICK TO ADD DATE</a:t>
            </a:r>
          </a:p>
        </p:txBody>
      </p:sp>
    </p:spTree>
    <p:extLst>
      <p:ext uri="{BB962C8B-B14F-4D97-AF65-F5344CB8AC3E}">
        <p14:creationId xmlns:p14="http://schemas.microsoft.com/office/powerpoint/2010/main" val="25959998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1-Line Title + Content">
    <p:spTree>
      <p:nvGrpSpPr>
        <p:cNvPr id="1" name=""/>
        <p:cNvGrpSpPr/>
        <p:nvPr/>
      </p:nvGrpSpPr>
      <p:grpSpPr>
        <a:xfrm>
          <a:off x="0" y="0"/>
          <a:ext cx="0" cy="0"/>
          <a:chOff x="0" y="0"/>
          <a:chExt cx="0" cy="0"/>
        </a:xfrm>
      </p:grpSpPr>
      <p:sp>
        <p:nvSpPr>
          <p:cNvPr id="10" name="Title 1"/>
          <p:cNvSpPr>
            <a:spLocks noGrp="1"/>
          </p:cNvSpPr>
          <p:nvPr>
            <p:ph type="title"/>
          </p:nvPr>
        </p:nvSpPr>
        <p:spPr>
          <a:xfrm>
            <a:off x="457200" y="292451"/>
            <a:ext cx="6629400" cy="384721"/>
          </a:xfrm>
        </p:spPr>
        <p:txBody>
          <a:bodyPr lIns="0" tIns="0" rIns="0" bIns="0" anchor="ctr" anchorCtr="0">
            <a:spAutoFit/>
          </a:bodyPr>
          <a:lstStyle>
            <a:lvl1pPr algn="l">
              <a:defRPr sz="2500" b="1">
                <a:solidFill>
                  <a:srgbClr val="D57500"/>
                </a:solidFill>
                <a:latin typeface="Arial"/>
                <a:cs typeface="Arial"/>
              </a:defRPr>
            </a:lvl1pPr>
          </a:lstStyle>
          <a:p>
            <a:r>
              <a:rPr lang="en-US"/>
              <a:t>Click to edit Master title style</a:t>
            </a:r>
            <a:endParaRPr lang="en-US" dirty="0"/>
          </a:p>
        </p:txBody>
      </p:sp>
      <p:sp>
        <p:nvSpPr>
          <p:cNvPr id="4" name="TextBox 3"/>
          <p:cNvSpPr txBox="1"/>
          <p:nvPr userDrawn="1"/>
        </p:nvSpPr>
        <p:spPr>
          <a:xfrm>
            <a:off x="8839200" y="6581001"/>
            <a:ext cx="365605" cy="276999"/>
          </a:xfrm>
          <a:prstGeom prst="rect">
            <a:avLst/>
          </a:prstGeom>
          <a:noFill/>
        </p:spPr>
        <p:txBody>
          <a:bodyPr wrap="square" rtlCol="0">
            <a:spAutoFit/>
          </a:bodyPr>
          <a:lstStyle/>
          <a:p>
            <a:fld id="{3E9E9523-843A-DD49-9E0F-12B8FDB96C38}" type="slidenum">
              <a:rPr lang="en-US" sz="1200" smtClean="0"/>
              <a:t>‹#›</a:t>
            </a:fld>
            <a:endParaRPr lang="en-US" sz="1200" dirty="0"/>
          </a:p>
        </p:txBody>
      </p:sp>
    </p:spTree>
    <p:extLst>
      <p:ext uri="{BB962C8B-B14F-4D97-AF65-F5344CB8AC3E}">
        <p14:creationId xmlns:p14="http://schemas.microsoft.com/office/powerpoint/2010/main" val="1566641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Full-Color Background + Title Only">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644364AE-2992-4C59-BFC3-95113B746C9A}" type="slidenum">
              <a:rPr lang="en-US" smtClean="0"/>
              <a:t>‹#›</a:t>
            </a:fld>
            <a:endParaRPr lang="en-US"/>
          </a:p>
        </p:txBody>
      </p:sp>
      <p:sp>
        <p:nvSpPr>
          <p:cNvPr id="6" name="Title 1"/>
          <p:cNvSpPr>
            <a:spLocks noGrp="1"/>
          </p:cNvSpPr>
          <p:nvPr>
            <p:ph type="title"/>
          </p:nvPr>
        </p:nvSpPr>
        <p:spPr>
          <a:xfrm>
            <a:off x="838200" y="3272879"/>
            <a:ext cx="6629400" cy="384721"/>
          </a:xfrm>
        </p:spPr>
        <p:txBody>
          <a:bodyPr lIns="0" tIns="0" rIns="0" bIns="0" anchor="ctr" anchorCtr="0">
            <a:spAutoFit/>
          </a:bodyPr>
          <a:lstStyle>
            <a:lvl1pPr algn="l">
              <a:defRPr sz="2500" b="1">
                <a:solidFill>
                  <a:srgbClr val="D57500"/>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9112158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5" name="Rectangle 7"/>
          <p:cNvSpPr>
            <a:spLocks noChangeArrowheads="1"/>
          </p:cNvSpPr>
          <p:nvPr userDrawn="1"/>
        </p:nvSpPr>
        <p:spPr bwMode="auto">
          <a:xfrm>
            <a:off x="0" y="6480175"/>
            <a:ext cx="776288" cy="304800"/>
          </a:xfrm>
          <a:prstGeom prst="rect">
            <a:avLst/>
          </a:prstGeom>
          <a:noFill/>
          <a:ln w="9525">
            <a:noFill/>
            <a:miter lim="800000"/>
            <a:headEnd/>
            <a:tailEnd/>
          </a:ln>
          <a:effectLst/>
        </p:spPr>
        <p:txBody>
          <a:bodyPr wrap="none">
            <a:prstTxWarp prst="textNoShape">
              <a:avLst/>
            </a:prstTxWarp>
            <a:spAutoFit/>
          </a:bodyPr>
          <a:lstStyle/>
          <a:p>
            <a:pPr>
              <a:defRPr/>
            </a:pPr>
            <a:r>
              <a:rPr lang="en-US" sz="1400" b="1">
                <a:solidFill>
                  <a:srgbClr val="777777"/>
                </a:solidFill>
                <a:latin typeface="Arial" pitchFamily="-107" charset="0"/>
              </a:rPr>
              <a:t>JGCRI </a:t>
            </a:r>
          </a:p>
        </p:txBody>
      </p:sp>
      <p:sp>
        <p:nvSpPr>
          <p:cNvPr id="6" name="Rectangle 2"/>
          <p:cNvSpPr>
            <a:spLocks noChangeArrowheads="1"/>
          </p:cNvSpPr>
          <p:nvPr userDrawn="1"/>
        </p:nvSpPr>
        <p:spPr bwMode="auto">
          <a:xfrm>
            <a:off x="0" y="0"/>
            <a:ext cx="9144000" cy="6858000"/>
          </a:xfrm>
          <a:prstGeom prst="rect">
            <a:avLst/>
          </a:prstGeom>
          <a:noFill/>
          <a:ln w="9525">
            <a:noFill/>
            <a:miter lim="800000"/>
            <a:headEnd/>
            <a:tailEnd/>
          </a:ln>
        </p:spPr>
        <p:txBody>
          <a:bodyPr wrap="none" anchor="ctr">
            <a:prstTxWarp prst="textNoShape">
              <a:avLst/>
            </a:prstTxWarp>
          </a:bodyPr>
          <a:lstStyle/>
          <a:p>
            <a:pPr>
              <a:defRPr/>
            </a:pPr>
            <a:endParaRPr lang="en-US"/>
          </a:p>
        </p:txBody>
      </p:sp>
      <p:sp>
        <p:nvSpPr>
          <p:cNvPr id="2" name="Title 1"/>
          <p:cNvSpPr>
            <a:spLocks noGrp="1"/>
          </p:cNvSpPr>
          <p:nvPr>
            <p:ph type="title"/>
          </p:nvPr>
        </p:nvSpPr>
        <p:spPr>
          <a:xfrm>
            <a:off x="347663" y="92075"/>
            <a:ext cx="8204200" cy="644525"/>
          </a:xfrm>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3"/>
          <p:cNvSpPr>
            <a:spLocks noGrp="1"/>
          </p:cNvSpPr>
          <p:nvPr>
            <p:ph type="ftr" sz="quarter" idx="10"/>
          </p:nvPr>
        </p:nvSpPr>
        <p:spPr>
          <a:xfrm>
            <a:off x="8556625" y="6651625"/>
            <a:ext cx="609600" cy="228600"/>
          </a:xfrm>
          <a:prstGeom prst="rect">
            <a:avLst/>
          </a:prstGeom>
        </p:spPr>
        <p:txBody>
          <a:bodyPr/>
          <a:lstStyle>
            <a:lvl1pPr>
              <a:defRPr/>
            </a:lvl1pPr>
          </a:lstStyle>
          <a:p>
            <a:pPr>
              <a:defRPr/>
            </a:pPr>
            <a:fld id="{EDCB0A45-F0F0-BB4E-8D69-E34DC096110F}" type="slidenum">
              <a:rPr lang="en-US"/>
              <a:pPr>
                <a:defRPr/>
              </a:pPr>
              <a:t>‹#›</a:t>
            </a:fld>
            <a:r>
              <a:rPr lang="en-US">
                <a:latin typeface="Times New Roman" pitchFamily="-107" charset="0"/>
              </a:rPr>
              <a:t> </a:t>
            </a:r>
          </a:p>
        </p:txBody>
      </p:sp>
    </p:spTree>
    <p:extLst>
      <p:ext uri="{BB962C8B-B14F-4D97-AF65-F5344CB8AC3E}">
        <p14:creationId xmlns:p14="http://schemas.microsoft.com/office/powerpoint/2010/main" val="24159266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Line Title + Content">
    <p:spTree>
      <p:nvGrpSpPr>
        <p:cNvPr id="1" name=""/>
        <p:cNvGrpSpPr/>
        <p:nvPr/>
      </p:nvGrpSpPr>
      <p:grpSpPr>
        <a:xfrm>
          <a:off x="0" y="0"/>
          <a:ext cx="0" cy="0"/>
          <a:chOff x="0" y="0"/>
          <a:chExt cx="0" cy="0"/>
        </a:xfrm>
      </p:grpSpPr>
      <p:sp>
        <p:nvSpPr>
          <p:cNvPr id="8" name="Title 1"/>
          <p:cNvSpPr>
            <a:spLocks noGrp="1"/>
          </p:cNvSpPr>
          <p:nvPr>
            <p:ph type="title"/>
          </p:nvPr>
        </p:nvSpPr>
        <p:spPr>
          <a:xfrm>
            <a:off x="457200" y="356613"/>
            <a:ext cx="6629400" cy="621792"/>
          </a:xfrm>
        </p:spPr>
        <p:txBody>
          <a:bodyPr lIns="0" tIns="0" rIns="0" bIns="0" anchor="t" anchorCtr="0">
            <a:spAutoFit/>
          </a:bodyPr>
          <a:lstStyle>
            <a:lvl1pPr algn="l">
              <a:defRPr sz="2500" b="1">
                <a:solidFill>
                  <a:srgbClr val="D57500"/>
                </a:solidFill>
                <a:latin typeface="Arial"/>
                <a:cs typeface="Arial"/>
              </a:defRPr>
            </a:lvl1pPr>
          </a:lstStyle>
          <a:p>
            <a:r>
              <a:rPr lang="en-US"/>
              <a:t>Click to edit Master title style</a:t>
            </a:r>
            <a:endParaRPr lang="en-US" dirty="0"/>
          </a:p>
        </p:txBody>
      </p:sp>
      <p:sp>
        <p:nvSpPr>
          <p:cNvPr id="9" name="Content Placeholder 2"/>
          <p:cNvSpPr>
            <a:spLocks noGrp="1"/>
          </p:cNvSpPr>
          <p:nvPr>
            <p:ph idx="1"/>
          </p:nvPr>
        </p:nvSpPr>
        <p:spPr>
          <a:xfrm>
            <a:off x="457200" y="1371598"/>
            <a:ext cx="8229600" cy="4800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a:xfrm>
            <a:off x="457200" y="6356350"/>
            <a:ext cx="2133600" cy="365125"/>
          </a:xfrm>
          <a:prstGeom prst="rect">
            <a:avLst/>
          </a:prstGeom>
        </p:spPr>
        <p:txBody>
          <a:bodyPr/>
          <a:lstStyle>
            <a:lvl1pPr>
              <a:defRPr>
                <a:solidFill>
                  <a:srgbClr val="707276"/>
                </a:solidFill>
              </a:defRPr>
            </a:lvl1pPr>
          </a:lstStyle>
          <a:p>
            <a:fld id="{36352874-118B-E24F-968D-2511B069207B}" type="datetime4">
              <a:rPr lang="en-US" smtClean="0"/>
              <a:pPr/>
              <a:t>April 19, 2023</a:t>
            </a:fld>
            <a:endParaRPr lang="en-US" dirty="0"/>
          </a:p>
        </p:txBody>
      </p:sp>
      <p:sp>
        <p:nvSpPr>
          <p:cNvPr id="11"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707276"/>
                </a:solidFill>
              </a:defRPr>
            </a:lvl1pPr>
          </a:lstStyle>
          <a:p>
            <a:endParaRPr lang="en-US"/>
          </a:p>
        </p:txBody>
      </p:sp>
      <p:sp>
        <p:nvSpPr>
          <p:cNvPr id="12"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707276"/>
                </a:solidFill>
              </a:defRPr>
            </a:lvl1pPr>
          </a:lstStyle>
          <a:p>
            <a:fld id="{A505DBE7-0ACF-E348-BBE2-A615BCE1D797}" type="slidenum">
              <a:rPr lang="en-US" smtClean="0"/>
              <a:pPr/>
              <a:t>‹#›</a:t>
            </a:fld>
            <a:endParaRPr lang="en-US"/>
          </a:p>
        </p:txBody>
      </p:sp>
    </p:spTree>
    <p:extLst>
      <p:ext uri="{BB962C8B-B14F-4D97-AF65-F5344CB8AC3E}">
        <p14:creationId xmlns:p14="http://schemas.microsoft.com/office/powerpoint/2010/main" val="17898167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Line Title +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5"/>
            <a:ext cx="6629400" cy="621792"/>
          </a:xfrm>
          <a:prstGeom prst="rect">
            <a:avLst/>
          </a:prstGeom>
        </p:spPr>
        <p:txBody>
          <a:bodyPr/>
          <a:lstStyle>
            <a:lvl1pPr>
              <a:defRPr>
                <a:solidFill>
                  <a:srgbClr val="D57500"/>
                </a:solidFill>
              </a:defRPr>
            </a:lvl1pPr>
          </a:lstStyle>
          <a:p>
            <a:r>
              <a:rPr lang="en-US"/>
              <a:t>Click to edit Master title style</a:t>
            </a:r>
            <a:endParaRPr lang="en-US" dirty="0"/>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E95F552-8AF0-DD42-87C9-F351B1EED456}" type="datetime4">
              <a:rPr lang="en-US" smtClean="0"/>
              <a:pPr/>
              <a:t>April 19, 2023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pPr/>
              <a:t>‹#›</a:t>
            </a:fld>
            <a:endParaRPr lang="en-US"/>
          </a:p>
        </p:txBody>
      </p:sp>
      <p:sp>
        <p:nvSpPr>
          <p:cNvPr id="6" name="Picture Placeholder 2"/>
          <p:cNvSpPr>
            <a:spLocks noGrp="1"/>
          </p:cNvSpPr>
          <p:nvPr>
            <p:ph type="pic" idx="1"/>
          </p:nvPr>
        </p:nvSpPr>
        <p:spPr>
          <a:xfrm>
            <a:off x="457200" y="1371600"/>
            <a:ext cx="8229600" cy="3886200"/>
          </a:xfrm>
        </p:spPr>
        <p:txBody>
          <a:bodyPr lIns="0" tIns="0" rIns="0" bIns="0" anchor="ctr">
            <a:spAutoFit/>
          </a:bodyPr>
          <a:lstStyle>
            <a:lvl1pPr marL="0" indent="0" algn="ctr">
              <a:buNone/>
              <a:defRPr sz="1800" i="1">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7" name="Text Placeholder 3"/>
          <p:cNvSpPr>
            <a:spLocks noGrp="1"/>
          </p:cNvSpPr>
          <p:nvPr>
            <p:ph type="body" sz="half" idx="2"/>
          </p:nvPr>
        </p:nvSpPr>
        <p:spPr>
          <a:xfrm>
            <a:off x="457200" y="5486400"/>
            <a:ext cx="8229600" cy="685800"/>
          </a:xfrm>
        </p:spPr>
        <p:txBody>
          <a:bodyPr lIns="0" tIns="0" rIns="0" bIns="0">
            <a:spAutoFit/>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635577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Line Title Only">
    <p:spTree>
      <p:nvGrpSpPr>
        <p:cNvPr id="1" name=""/>
        <p:cNvGrpSpPr/>
        <p:nvPr/>
      </p:nvGrpSpPr>
      <p:grpSpPr>
        <a:xfrm>
          <a:off x="0" y="0"/>
          <a:ext cx="0" cy="0"/>
          <a:chOff x="0" y="0"/>
          <a:chExt cx="0" cy="0"/>
        </a:xfrm>
      </p:grpSpPr>
      <p:sp>
        <p:nvSpPr>
          <p:cNvPr id="6" name="Title 1"/>
          <p:cNvSpPr>
            <a:spLocks noGrp="1"/>
          </p:cNvSpPr>
          <p:nvPr>
            <p:ph type="title"/>
          </p:nvPr>
        </p:nvSpPr>
        <p:spPr>
          <a:xfrm>
            <a:off x="457200" y="292451"/>
            <a:ext cx="6629400" cy="384721"/>
          </a:xfrm>
        </p:spPr>
        <p:txBody>
          <a:bodyPr lIns="0" tIns="0" rIns="0" bIns="0" anchor="ctr" anchorCtr="0">
            <a:spAutoFit/>
          </a:bodyPr>
          <a:lstStyle>
            <a:lvl1pPr algn="l">
              <a:defRPr sz="2500" b="1">
                <a:solidFill>
                  <a:srgbClr val="D57500"/>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42853212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1-Line 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60242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Line Title +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3"/>
            <a:ext cx="6629400" cy="1005840"/>
          </a:xfrm>
        </p:spPr>
        <p:txBody>
          <a:bodyPr lIns="0" tIns="0" rIns="0" bIns="0" anchor="t" anchorCtr="0">
            <a:spAutoFit/>
          </a:bodyPr>
          <a:lstStyle>
            <a:lvl1pPr algn="l">
              <a:defRPr sz="2500" b="1">
                <a:solidFill>
                  <a:srgbClr val="D57500"/>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828799"/>
            <a:ext cx="8229600" cy="43434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1"/>
          <p:cNvSpPr>
            <a:spLocks noGrp="1"/>
          </p:cNvSpPr>
          <p:nvPr>
            <p:ph type="dt" sz="half" idx="10"/>
          </p:nvPr>
        </p:nvSpPr>
        <p:spPr>
          <a:xfrm>
            <a:off x="457200" y="6356350"/>
            <a:ext cx="2133600" cy="365125"/>
          </a:xfrm>
          <a:prstGeom prst="rect">
            <a:avLst/>
          </a:prstGeom>
        </p:spPr>
        <p:txBody>
          <a:bodyPr/>
          <a:lstStyle/>
          <a:p>
            <a:fld id="{22D3ED6A-AF32-2143-8579-8C1FA3A63491}" type="datetime4">
              <a:rPr lang="en-US" smtClean="0"/>
              <a:pPr/>
              <a:t>April 19, 2023</a:t>
            </a:fld>
            <a:endParaRPr lang="en-US"/>
          </a:p>
        </p:txBody>
      </p:sp>
      <p:sp>
        <p:nvSpPr>
          <p:cNvPr id="5"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pPr/>
              <a:t>‹#›</a:t>
            </a:fld>
            <a:endParaRPr lang="en-US"/>
          </a:p>
        </p:txBody>
      </p:sp>
    </p:spTree>
    <p:extLst>
      <p:ext uri="{BB962C8B-B14F-4D97-AF65-F5344CB8AC3E}">
        <p14:creationId xmlns:p14="http://schemas.microsoft.com/office/powerpoint/2010/main" val="1233365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1-Line Title + 2-Column Content">
    <p:spTree>
      <p:nvGrpSpPr>
        <p:cNvPr id="1" name=""/>
        <p:cNvGrpSpPr/>
        <p:nvPr/>
      </p:nvGrpSpPr>
      <p:grpSpPr>
        <a:xfrm>
          <a:off x="0" y="0"/>
          <a:ext cx="0" cy="0"/>
          <a:chOff x="0" y="0"/>
          <a:chExt cx="0" cy="0"/>
        </a:xfrm>
      </p:grpSpPr>
      <p:sp>
        <p:nvSpPr>
          <p:cNvPr id="5" name="Rectangle 4"/>
          <p:cNvSpPr/>
          <p:nvPr/>
        </p:nvSpPr>
        <p:spPr>
          <a:xfrm>
            <a:off x="0" y="987425"/>
            <a:ext cx="9144000" cy="58705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2" name="Title 1"/>
          <p:cNvSpPr>
            <a:spLocks noGrp="1"/>
          </p:cNvSpPr>
          <p:nvPr>
            <p:ph type="title"/>
          </p:nvPr>
        </p:nvSpPr>
        <p:spPr>
          <a:xfrm>
            <a:off x="457200" y="356616"/>
            <a:ext cx="6629400" cy="621792"/>
          </a:xfrm>
          <a:prstGeom prst="rect">
            <a:avLst/>
          </a:prstGeom>
        </p:spPr>
        <p:txBody>
          <a:bodyPr/>
          <a:lstStyle>
            <a:lvl1pPr>
              <a:defRPr>
                <a:solidFill>
                  <a:srgbClr val="D575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4"/>
          <p:cNvSpPr>
            <a:spLocks noGrp="1"/>
          </p:cNvSpPr>
          <p:nvPr>
            <p:ph type="dt" sz="half" idx="10"/>
          </p:nvPr>
        </p:nvSpPr>
        <p:spPr>
          <a:xfrm>
            <a:off x="457200" y="6356350"/>
            <a:ext cx="2133600" cy="365125"/>
          </a:xfrm>
          <a:prstGeom prst="rect">
            <a:avLst/>
          </a:prstGeom>
        </p:spPr>
        <p:txBody>
          <a:bodyPr/>
          <a:lstStyle>
            <a:lvl1pPr>
              <a:defRPr/>
            </a:lvl1pPr>
          </a:lstStyle>
          <a:p>
            <a:fld id="{4A852BC1-FCD8-4529-A352-2A00F87F5F39}" type="datetimeFigureOut">
              <a:rPr lang="en-US" smtClean="0"/>
              <a:t>4/19/23</a:t>
            </a:fld>
            <a:endParaRPr lang="en-US"/>
          </a:p>
        </p:txBody>
      </p:sp>
      <p:sp>
        <p:nvSpPr>
          <p:cNvPr id="7"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endParaRPr lang="en-US"/>
          </a:p>
        </p:txBody>
      </p:sp>
      <p:sp>
        <p:nvSpPr>
          <p:cNvPr id="8" name="Slide Number Placeholder 6"/>
          <p:cNvSpPr>
            <a:spLocks noGrp="1"/>
          </p:cNvSpPr>
          <p:nvPr>
            <p:ph type="sldNum" sz="quarter" idx="12"/>
          </p:nvPr>
        </p:nvSpPr>
        <p:spPr/>
        <p:txBody>
          <a:bodyPr/>
          <a:lstStyle>
            <a:lvl1pPr>
              <a:defRPr/>
            </a:lvl1pPr>
          </a:lstStyle>
          <a:p>
            <a:fld id="{6D4D056E-09F2-4506-B01D-1901E3EF7A52}" type="slidenum">
              <a:rPr lang="en-US" smtClean="0"/>
              <a:t>‹#›</a:t>
            </a:fld>
            <a:endParaRPr lang="en-US"/>
          </a:p>
        </p:txBody>
      </p:sp>
    </p:spTree>
    <p:extLst>
      <p:ext uri="{BB962C8B-B14F-4D97-AF65-F5344CB8AC3E}">
        <p14:creationId xmlns:p14="http://schemas.microsoft.com/office/powerpoint/2010/main" val="23351328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73077"/>
            <a:ext cx="7772400" cy="384721"/>
          </a:xfrm>
        </p:spPr>
        <p:txBody>
          <a:bodyPr anchor="ctr"/>
          <a:lstStyle>
            <a:lvl1pPr>
              <a:lnSpc>
                <a:spcPct val="100000"/>
              </a:lnSpc>
              <a:defRPr/>
            </a:lvl1pPr>
          </a:lstStyle>
          <a:p>
            <a:r>
              <a:rPr lang="en-US"/>
              <a:t>Click to edit Master title style</a:t>
            </a:r>
          </a:p>
        </p:txBody>
      </p:sp>
      <p:sp>
        <p:nvSpPr>
          <p:cNvPr id="4" name="Rectangle 5"/>
          <p:cNvSpPr>
            <a:spLocks noGrp="1" noChangeArrowheads="1"/>
          </p:cNvSpPr>
          <p:nvPr>
            <p:ph type="ftr" sz="quarter" idx="10"/>
          </p:nvPr>
        </p:nvSpPr>
        <p:spPr>
          <a:xfrm>
            <a:off x="3124200" y="6356350"/>
            <a:ext cx="2895600" cy="365125"/>
          </a:xfrm>
          <a:prstGeom prst="rect">
            <a:avLst/>
          </a:prstGeom>
          <a:ln/>
        </p:spPr>
        <p:txBody>
          <a:bodyPr/>
          <a:lstStyle>
            <a:lvl1pPr>
              <a:defRPr/>
            </a:lvl1pPr>
          </a:lstStyle>
          <a:p>
            <a:endParaRPr lang="en-US"/>
          </a:p>
        </p:txBody>
      </p:sp>
    </p:spTree>
    <p:extLst>
      <p:ext uri="{BB962C8B-B14F-4D97-AF65-F5344CB8AC3E}">
        <p14:creationId xmlns:p14="http://schemas.microsoft.com/office/powerpoint/2010/main" val="9932437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1-Line Title + Content">
    <p:spTree>
      <p:nvGrpSpPr>
        <p:cNvPr id="1" name=""/>
        <p:cNvGrpSpPr/>
        <p:nvPr/>
      </p:nvGrpSpPr>
      <p:grpSpPr>
        <a:xfrm>
          <a:off x="0" y="0"/>
          <a:ext cx="0" cy="0"/>
          <a:chOff x="0" y="0"/>
          <a:chExt cx="0" cy="0"/>
        </a:xfrm>
      </p:grpSpPr>
      <p:sp>
        <p:nvSpPr>
          <p:cNvPr id="8" name="Rectangle 7"/>
          <p:cNvSpPr/>
          <p:nvPr/>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0" name="Title 1"/>
          <p:cNvSpPr>
            <a:spLocks noGrp="1"/>
          </p:cNvSpPr>
          <p:nvPr>
            <p:ph type="title"/>
          </p:nvPr>
        </p:nvSpPr>
        <p:spPr>
          <a:xfrm>
            <a:off x="457200" y="292451"/>
            <a:ext cx="6629400" cy="384721"/>
          </a:xfrm>
        </p:spPr>
        <p:txBody>
          <a:bodyPr lIns="0" tIns="0" rIns="0" bIns="0" anchor="ctr" anchorCtr="0">
            <a:spAutoFit/>
          </a:bodyPr>
          <a:lstStyle>
            <a:lvl1pPr algn="l">
              <a:defRPr sz="2500" b="1">
                <a:solidFill>
                  <a:srgbClr val="D57500"/>
                </a:solidFill>
                <a:latin typeface="Arial"/>
                <a:cs typeface="Arial"/>
              </a:defRPr>
            </a:lvl1pPr>
          </a:lstStyle>
          <a:p>
            <a:r>
              <a:rPr lang="en-US"/>
              <a:t>Click to edit Master 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rgbClr val="707276"/>
                </a:solidFill>
              </a:defRPr>
            </a:lvl1pPr>
          </a:lstStyle>
          <a:p>
            <a:fld id="{84AC7F8F-2E1D-4CAD-B247-7B9F94B1BB90}" type="datetimeFigureOut">
              <a:rPr lang="en-US" smtClean="0"/>
              <a:t>4/19/23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707276"/>
                </a:solidFill>
              </a:defRPr>
            </a:lvl1p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707276"/>
                </a:solidFill>
              </a:defRPr>
            </a:lvl1pPr>
          </a:lstStyle>
          <a:p>
            <a:fld id="{644364AE-2992-4C59-BFC3-95113B746C9A}" type="slidenum">
              <a:rPr lang="en-US" smtClean="0"/>
              <a:t>‹#›</a:t>
            </a:fld>
            <a:endParaRPr lang="en-US"/>
          </a:p>
        </p:txBody>
      </p:sp>
    </p:spTree>
    <p:extLst>
      <p:ext uri="{BB962C8B-B14F-4D97-AF65-F5344CB8AC3E}">
        <p14:creationId xmlns:p14="http://schemas.microsoft.com/office/powerpoint/2010/main" val="3500676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3_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0" y="2628782"/>
            <a:ext cx="9144000" cy="1600438"/>
          </a:xfrm>
          <a:noFill/>
          <a:ln w="25400">
            <a:noFill/>
          </a:ln>
          <a:effectLst/>
        </p:spPr>
        <p:txBody>
          <a:bodyPr lIns="457200" tIns="457200" rIns="457200" bIns="457200" anchor="ctr"/>
          <a:lstStyle>
            <a:lvl1pPr algn="l">
              <a:defRPr sz="4400" b="1">
                <a:solidFill>
                  <a:srgbClr val="D57500"/>
                </a:solidFill>
              </a:defRPr>
            </a:lvl1pPr>
          </a:lstStyle>
          <a:p>
            <a:r>
              <a:rPr lang="en-US"/>
              <a:t>Click to edit Master title style</a:t>
            </a:r>
            <a:endParaRPr lang="en-US" dirty="0"/>
          </a:p>
        </p:txBody>
      </p:sp>
      <p:sp>
        <p:nvSpPr>
          <p:cNvPr id="8" name="Subtitle 2"/>
          <p:cNvSpPr>
            <a:spLocks noGrp="1"/>
          </p:cNvSpPr>
          <p:nvPr>
            <p:ph type="subTitle" idx="1"/>
          </p:nvPr>
        </p:nvSpPr>
        <p:spPr>
          <a:xfrm>
            <a:off x="457200" y="4800600"/>
            <a:ext cx="8229600" cy="457200"/>
          </a:xfrm>
        </p:spPr>
        <p:txBody>
          <a:bodyPr/>
          <a:lstStyle>
            <a:lvl1pPr marL="0" indent="0" algn="l">
              <a:spcBef>
                <a:spcPts val="0"/>
              </a:spcBef>
              <a:buNone/>
              <a:defRPr cap="all" baseline="0">
                <a:solidFill>
                  <a:srgbClr val="70727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ext Placeholder 6"/>
          <p:cNvSpPr>
            <a:spLocks noGrp="1"/>
          </p:cNvSpPr>
          <p:nvPr>
            <p:ph type="body" sz="quarter" idx="14"/>
          </p:nvPr>
        </p:nvSpPr>
        <p:spPr>
          <a:xfrm>
            <a:off x="455613" y="5257800"/>
            <a:ext cx="8229600" cy="228600"/>
          </a:xfrm>
        </p:spPr>
        <p:txBody>
          <a:bodyPr>
            <a:normAutofit/>
          </a:bodyPr>
          <a:lstStyle>
            <a:lvl1pPr marL="0" indent="0">
              <a:spcBef>
                <a:spcPts val="0"/>
              </a:spcBef>
              <a:buNone/>
              <a:defRPr sz="1400" baseline="0">
                <a:solidFill>
                  <a:srgbClr val="000000"/>
                </a:solidFill>
              </a:defRPr>
            </a:lvl1pPr>
          </a:lstStyle>
          <a:p>
            <a:pPr lvl="0"/>
            <a:r>
              <a:rPr lang="en-US"/>
              <a:t>Click to edit Master text styles</a:t>
            </a:r>
          </a:p>
        </p:txBody>
      </p:sp>
      <p:sp>
        <p:nvSpPr>
          <p:cNvPr id="10" name="Text Placeholder 6"/>
          <p:cNvSpPr>
            <a:spLocks noGrp="1"/>
          </p:cNvSpPr>
          <p:nvPr>
            <p:ph type="body" sz="quarter" idx="15"/>
          </p:nvPr>
        </p:nvSpPr>
        <p:spPr>
          <a:xfrm>
            <a:off x="457200" y="5540477"/>
            <a:ext cx="8229600" cy="228600"/>
          </a:xfrm>
        </p:spPr>
        <p:txBody>
          <a:bodyPr>
            <a:normAutofit/>
          </a:bodyPr>
          <a:lstStyle>
            <a:lvl1pPr marL="0" indent="0">
              <a:spcBef>
                <a:spcPts val="0"/>
              </a:spcBef>
              <a:buNone/>
              <a:defRPr sz="1400" baseline="0">
                <a:solidFill>
                  <a:srgbClr val="000000"/>
                </a:solidFill>
              </a:defRPr>
            </a:lvl1pPr>
          </a:lstStyle>
          <a:p>
            <a:pPr lvl="0"/>
            <a:r>
              <a:rPr lang="en-US"/>
              <a:t>Click to edit Master text styles</a:t>
            </a:r>
          </a:p>
        </p:txBody>
      </p:sp>
      <p:sp>
        <p:nvSpPr>
          <p:cNvPr id="6" name="Date Placeholder 3"/>
          <p:cNvSpPr>
            <a:spLocks noGrp="1"/>
          </p:cNvSpPr>
          <p:nvPr>
            <p:ph type="dt" sz="half" idx="16"/>
          </p:nvPr>
        </p:nvSpPr>
        <p:spPr>
          <a:xfrm>
            <a:off x="457200" y="6356350"/>
            <a:ext cx="2133600" cy="365125"/>
          </a:xfrm>
          <a:prstGeom prst="rect">
            <a:avLst/>
          </a:prstGeom>
        </p:spPr>
        <p:txBody>
          <a:bodyPr/>
          <a:lstStyle>
            <a:lvl1pPr>
              <a:defRPr/>
            </a:lvl1pPr>
          </a:lstStyle>
          <a:p>
            <a:fld id="{4A852BC1-FCD8-4529-A352-2A00F87F5F39}" type="datetimeFigureOut">
              <a:rPr lang="en-US" smtClean="0"/>
              <a:t>4/19/23</a:t>
            </a:fld>
            <a:endParaRPr lang="en-US"/>
          </a:p>
        </p:txBody>
      </p:sp>
      <p:sp>
        <p:nvSpPr>
          <p:cNvPr id="11" name="Footer Placeholder 4"/>
          <p:cNvSpPr>
            <a:spLocks noGrp="1"/>
          </p:cNvSpPr>
          <p:nvPr>
            <p:ph type="ftr" sz="quarter" idx="17"/>
          </p:nvPr>
        </p:nvSpPr>
        <p:spPr>
          <a:xfrm>
            <a:off x="3124200" y="6356350"/>
            <a:ext cx="2895600" cy="365125"/>
          </a:xfrm>
          <a:prstGeom prst="rect">
            <a:avLst/>
          </a:prstGeom>
        </p:spPr>
        <p:txBody>
          <a:bodyPr/>
          <a:lstStyle>
            <a:lvl1pPr>
              <a:defRPr/>
            </a:lvl1pPr>
          </a:lstStyle>
          <a:p>
            <a:endParaRPr lang="en-US"/>
          </a:p>
        </p:txBody>
      </p:sp>
      <p:sp>
        <p:nvSpPr>
          <p:cNvPr id="12" name="Slide Number Placeholder 5"/>
          <p:cNvSpPr>
            <a:spLocks noGrp="1"/>
          </p:cNvSpPr>
          <p:nvPr>
            <p:ph type="sldNum" sz="quarter" idx="18"/>
          </p:nvPr>
        </p:nvSpPr>
        <p:spPr/>
        <p:txBody>
          <a:bodyPr/>
          <a:lstStyle>
            <a:lvl1pPr>
              <a:defRPr/>
            </a:lvl1pPr>
          </a:lstStyle>
          <a:p>
            <a:fld id="{6D4D056E-09F2-4506-B01D-1901E3EF7A52}" type="slidenum">
              <a:rPr lang="en-US" smtClean="0"/>
              <a:t>‹#›</a:t>
            </a:fld>
            <a:endParaRPr lang="en-US"/>
          </a:p>
        </p:txBody>
      </p:sp>
    </p:spTree>
    <p:extLst>
      <p:ext uri="{BB962C8B-B14F-4D97-AF65-F5344CB8AC3E}">
        <p14:creationId xmlns:p14="http://schemas.microsoft.com/office/powerpoint/2010/main" val="3135369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1-Line Title + Content">
    <p:spTree>
      <p:nvGrpSpPr>
        <p:cNvPr id="1" name=""/>
        <p:cNvGrpSpPr/>
        <p:nvPr/>
      </p:nvGrpSpPr>
      <p:grpSpPr>
        <a:xfrm>
          <a:off x="0" y="0"/>
          <a:ext cx="0" cy="0"/>
          <a:chOff x="0" y="0"/>
          <a:chExt cx="0" cy="0"/>
        </a:xfrm>
      </p:grpSpPr>
      <p:sp>
        <p:nvSpPr>
          <p:cNvPr id="8" name="Rectangle 7"/>
          <p:cNvSpPr/>
          <p:nvPr/>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0" name="Title 1"/>
          <p:cNvSpPr>
            <a:spLocks noGrp="1"/>
          </p:cNvSpPr>
          <p:nvPr>
            <p:ph type="title"/>
          </p:nvPr>
        </p:nvSpPr>
        <p:spPr>
          <a:xfrm>
            <a:off x="457200" y="292451"/>
            <a:ext cx="6629400" cy="384721"/>
          </a:xfrm>
        </p:spPr>
        <p:txBody>
          <a:bodyPr lIns="0" tIns="0" rIns="0" bIns="0" anchor="ctr" anchorCtr="0">
            <a:spAutoFit/>
          </a:bodyPr>
          <a:lstStyle>
            <a:lvl1pPr algn="l">
              <a:defRPr sz="2500" b="1">
                <a:solidFill>
                  <a:srgbClr val="D57500"/>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213703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Full-Color Background + Title Only">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644364AE-2992-4C59-BFC3-95113B746C9A}" type="slidenum">
              <a:rPr lang="en-US" smtClean="0"/>
              <a:t>‹#›</a:t>
            </a:fld>
            <a:endParaRPr lang="en-US"/>
          </a:p>
        </p:txBody>
      </p:sp>
      <p:sp>
        <p:nvSpPr>
          <p:cNvPr id="6" name="Title 1"/>
          <p:cNvSpPr>
            <a:spLocks noGrp="1"/>
          </p:cNvSpPr>
          <p:nvPr>
            <p:ph type="title"/>
          </p:nvPr>
        </p:nvSpPr>
        <p:spPr>
          <a:xfrm>
            <a:off x="838200" y="3272879"/>
            <a:ext cx="6629400" cy="384721"/>
          </a:xfrm>
        </p:spPr>
        <p:txBody>
          <a:bodyPr lIns="0" tIns="0" rIns="0" bIns="0" anchor="ctr" anchorCtr="0">
            <a:spAutoFit/>
          </a:bodyPr>
          <a:lstStyle>
            <a:lvl1pPr algn="l">
              <a:defRPr sz="2500" b="1">
                <a:solidFill>
                  <a:srgbClr val="D57500"/>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3517928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Line Title + Content">
    <p:spTree>
      <p:nvGrpSpPr>
        <p:cNvPr id="1" name=""/>
        <p:cNvGrpSpPr/>
        <p:nvPr/>
      </p:nvGrpSpPr>
      <p:grpSpPr>
        <a:xfrm>
          <a:off x="0" y="0"/>
          <a:ext cx="0" cy="0"/>
          <a:chOff x="0" y="0"/>
          <a:chExt cx="0" cy="0"/>
        </a:xfrm>
      </p:grpSpPr>
      <p:sp>
        <p:nvSpPr>
          <p:cNvPr id="8" name="Rectangle 7"/>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0" name="Title 1"/>
          <p:cNvSpPr>
            <a:spLocks noGrp="1"/>
          </p:cNvSpPr>
          <p:nvPr>
            <p:ph type="title"/>
          </p:nvPr>
        </p:nvSpPr>
        <p:spPr>
          <a:xfrm>
            <a:off x="457200" y="292451"/>
            <a:ext cx="6629400" cy="384721"/>
          </a:xfrm>
        </p:spPr>
        <p:txBody>
          <a:bodyPr lIns="0" tIns="0" rIns="0" bIns="0" anchor="ctr" anchorCtr="0">
            <a:spAutoFit/>
          </a:bodyPr>
          <a:lstStyle>
            <a:lvl1pPr algn="l">
              <a:defRPr sz="2500" b="1">
                <a:solidFill>
                  <a:srgbClr val="D57500"/>
                </a:solidFill>
                <a:latin typeface="Arial"/>
                <a:cs typeface="Arial"/>
              </a:defRPr>
            </a:lvl1pPr>
          </a:lstStyle>
          <a:p>
            <a:r>
              <a:rPr lang="en-US"/>
              <a:t>Click to edit Master title style</a:t>
            </a:r>
            <a:endParaRPr lang="en-US" dirty="0"/>
          </a:p>
        </p:txBody>
      </p:sp>
      <p:sp>
        <p:nvSpPr>
          <p:cNvPr id="11" name="Content Placeholder 2"/>
          <p:cNvSpPr>
            <a:spLocks noGrp="1"/>
          </p:cNvSpPr>
          <p:nvPr>
            <p:ph idx="1"/>
          </p:nvPr>
        </p:nvSpPr>
        <p:spPr>
          <a:xfrm>
            <a:off x="457200" y="1371598"/>
            <a:ext cx="8229600" cy="4800600"/>
          </a:xfrm>
        </p:spPr>
        <p:txBody>
          <a:bodyPr lIns="0" tIns="0" rIns="0" bIns="0">
            <a:norm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p:cNvSpPr txBox="1"/>
          <p:nvPr userDrawn="1"/>
        </p:nvSpPr>
        <p:spPr>
          <a:xfrm>
            <a:off x="8839200" y="6581001"/>
            <a:ext cx="365605" cy="276999"/>
          </a:xfrm>
          <a:prstGeom prst="rect">
            <a:avLst/>
          </a:prstGeom>
          <a:noFill/>
        </p:spPr>
        <p:txBody>
          <a:bodyPr wrap="square" rtlCol="0">
            <a:spAutoFit/>
          </a:bodyPr>
          <a:lstStyle/>
          <a:p>
            <a:fld id="{3E9E9523-843A-DD49-9E0F-12B8FDB96C38}" type="slidenum">
              <a:rPr lang="en-US" sz="1200" smtClean="0"/>
              <a:t>‹#›</a:t>
            </a:fld>
            <a:endParaRPr lang="en-US" sz="1200" dirty="0"/>
          </a:p>
        </p:txBody>
      </p:sp>
    </p:spTree>
    <p:extLst>
      <p:ext uri="{BB962C8B-B14F-4D97-AF65-F5344CB8AC3E}">
        <p14:creationId xmlns:p14="http://schemas.microsoft.com/office/powerpoint/2010/main" val="2543088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pic>
        <p:nvPicPr>
          <p:cNvPr id="4" name="Picture 5" descr="PNNL_Logo_2-Color_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0600" y="5994400"/>
            <a:ext cx="1828800" cy="798513"/>
          </a:xfrm>
          <a:prstGeom prst="rect">
            <a:avLst/>
          </a:prstGeom>
          <a:noFill/>
          <a:ln w="9525">
            <a:noFill/>
            <a:miter lim="800000"/>
            <a:headEnd/>
            <a:tailEnd/>
          </a:ln>
        </p:spPr>
      </p:pic>
      <p:sp>
        <p:nvSpPr>
          <p:cNvPr id="5" name="Rectangle 7"/>
          <p:cNvSpPr>
            <a:spLocks noChangeArrowheads="1"/>
          </p:cNvSpPr>
          <p:nvPr userDrawn="1"/>
        </p:nvSpPr>
        <p:spPr bwMode="auto">
          <a:xfrm>
            <a:off x="0" y="6480175"/>
            <a:ext cx="776288" cy="304800"/>
          </a:xfrm>
          <a:prstGeom prst="rect">
            <a:avLst/>
          </a:prstGeom>
          <a:noFill/>
          <a:ln w="9525">
            <a:noFill/>
            <a:miter lim="800000"/>
            <a:headEnd/>
            <a:tailEnd/>
          </a:ln>
          <a:effectLst/>
        </p:spPr>
        <p:txBody>
          <a:bodyPr wrap="none">
            <a:prstTxWarp prst="textNoShape">
              <a:avLst/>
            </a:prstTxWarp>
            <a:spAutoFit/>
          </a:bodyPr>
          <a:lstStyle/>
          <a:p>
            <a:pPr>
              <a:defRPr/>
            </a:pPr>
            <a:r>
              <a:rPr lang="en-US" sz="1400" b="1">
                <a:solidFill>
                  <a:srgbClr val="777777"/>
                </a:solidFill>
                <a:latin typeface="Arial" pitchFamily="-107" charset="0"/>
              </a:rPr>
              <a:t>JGCRI </a:t>
            </a:r>
          </a:p>
        </p:txBody>
      </p:sp>
      <p:sp>
        <p:nvSpPr>
          <p:cNvPr id="6" name="Rectangle 2"/>
          <p:cNvSpPr>
            <a:spLocks noChangeArrowheads="1"/>
          </p:cNvSpPr>
          <p:nvPr userDrawn="1"/>
        </p:nvSpPr>
        <p:spPr bwMode="auto">
          <a:xfrm>
            <a:off x="0" y="0"/>
            <a:ext cx="9144000" cy="6858000"/>
          </a:xfrm>
          <a:prstGeom prst="rect">
            <a:avLst/>
          </a:prstGeom>
          <a:noFill/>
          <a:ln w="9525">
            <a:noFill/>
            <a:miter lim="800000"/>
            <a:headEnd/>
            <a:tailEnd/>
          </a:ln>
        </p:spPr>
        <p:txBody>
          <a:bodyPr wrap="none" anchor="ctr">
            <a:prstTxWarp prst="textNoShape">
              <a:avLst/>
            </a:prstTxWarp>
          </a:bodyPr>
          <a:lstStyle/>
          <a:p>
            <a:pPr>
              <a:defRPr/>
            </a:pPr>
            <a:endParaRPr lang="en-US"/>
          </a:p>
        </p:txBody>
      </p:sp>
      <p:sp>
        <p:nvSpPr>
          <p:cNvPr id="2" name="Title 1"/>
          <p:cNvSpPr>
            <a:spLocks noGrp="1"/>
          </p:cNvSpPr>
          <p:nvPr>
            <p:ph type="title"/>
          </p:nvPr>
        </p:nvSpPr>
        <p:spPr>
          <a:xfrm>
            <a:off x="347663" y="92075"/>
            <a:ext cx="8204200" cy="644525"/>
          </a:xfrm>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3"/>
          <p:cNvSpPr>
            <a:spLocks noGrp="1"/>
          </p:cNvSpPr>
          <p:nvPr>
            <p:ph type="ftr" sz="quarter" idx="10"/>
          </p:nvPr>
        </p:nvSpPr>
        <p:spPr>
          <a:xfrm>
            <a:off x="8556625" y="6651625"/>
            <a:ext cx="609600" cy="228600"/>
          </a:xfrm>
          <a:prstGeom prst="rect">
            <a:avLst/>
          </a:prstGeom>
        </p:spPr>
        <p:txBody>
          <a:bodyPr/>
          <a:lstStyle>
            <a:lvl1pPr>
              <a:defRPr/>
            </a:lvl1pPr>
          </a:lstStyle>
          <a:p>
            <a:pPr>
              <a:defRPr/>
            </a:pPr>
            <a:fld id="{EDCB0A45-F0F0-BB4E-8D69-E34DC096110F}" type="slidenum">
              <a:rPr lang="en-US"/>
              <a:pPr>
                <a:defRPr/>
              </a:pPr>
              <a:t>‹#›</a:t>
            </a:fld>
            <a:r>
              <a:rPr lang="en-US">
                <a:latin typeface="Times New Roman" pitchFamily="-107" charset="0"/>
              </a:rPr>
              <a:t> </a:t>
            </a:r>
          </a:p>
        </p:txBody>
      </p:sp>
    </p:spTree>
    <p:extLst>
      <p:ext uri="{BB962C8B-B14F-4D97-AF65-F5344CB8AC3E}">
        <p14:creationId xmlns:p14="http://schemas.microsoft.com/office/powerpoint/2010/main" val="3662113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Line Title + Content">
    <p:spTree>
      <p:nvGrpSpPr>
        <p:cNvPr id="1" name=""/>
        <p:cNvGrpSpPr/>
        <p:nvPr/>
      </p:nvGrpSpPr>
      <p:grpSpPr>
        <a:xfrm>
          <a:off x="0" y="0"/>
          <a:ext cx="0" cy="0"/>
          <a:chOff x="0" y="0"/>
          <a:chExt cx="0" cy="0"/>
        </a:xfrm>
      </p:grpSpPr>
      <p:sp>
        <p:nvSpPr>
          <p:cNvPr id="8" name="Rectangle 7"/>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0" name="Title 1"/>
          <p:cNvSpPr>
            <a:spLocks noGrp="1"/>
          </p:cNvSpPr>
          <p:nvPr>
            <p:ph type="title"/>
          </p:nvPr>
        </p:nvSpPr>
        <p:spPr>
          <a:xfrm>
            <a:off x="457200" y="292451"/>
            <a:ext cx="6629400" cy="384721"/>
          </a:xfrm>
        </p:spPr>
        <p:txBody>
          <a:bodyPr lIns="0" tIns="0" rIns="0" bIns="0" anchor="ctr" anchorCtr="0">
            <a:spAutoFit/>
          </a:bodyPr>
          <a:lstStyle>
            <a:lvl1pPr algn="l">
              <a:defRPr sz="2500" b="1">
                <a:solidFill>
                  <a:srgbClr val="D57500"/>
                </a:solidFill>
                <a:latin typeface="Arial"/>
                <a:cs typeface="Arial"/>
              </a:defRPr>
            </a:lvl1pPr>
          </a:lstStyle>
          <a:p>
            <a:r>
              <a:rPr lang="en-US"/>
              <a:t>Click to edit Master title style</a:t>
            </a:r>
            <a:endParaRPr lang="en-US" dirty="0"/>
          </a:p>
        </p:txBody>
      </p:sp>
      <p:sp>
        <p:nvSpPr>
          <p:cNvPr id="11" name="Content Placeholder 2"/>
          <p:cNvSpPr>
            <a:spLocks noGrp="1"/>
          </p:cNvSpPr>
          <p:nvPr>
            <p:ph idx="1"/>
          </p:nvPr>
        </p:nvSpPr>
        <p:spPr>
          <a:xfrm>
            <a:off x="457200" y="1371598"/>
            <a:ext cx="8229600" cy="4800600"/>
          </a:xfrm>
        </p:spPr>
        <p:txBody>
          <a:bodyPr lIns="0" tIns="0" rIns="0" bIns="0">
            <a:norm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p:cNvSpPr txBox="1"/>
          <p:nvPr userDrawn="1"/>
        </p:nvSpPr>
        <p:spPr>
          <a:xfrm>
            <a:off x="8839200" y="6581001"/>
            <a:ext cx="365605" cy="276999"/>
          </a:xfrm>
          <a:prstGeom prst="rect">
            <a:avLst/>
          </a:prstGeom>
          <a:noFill/>
        </p:spPr>
        <p:txBody>
          <a:bodyPr wrap="square" rtlCol="0">
            <a:spAutoFit/>
          </a:bodyPr>
          <a:lstStyle/>
          <a:p>
            <a:fld id="{3E9E9523-843A-DD49-9E0F-12B8FDB96C38}" type="slidenum">
              <a:rPr lang="en-US" sz="1200" smtClean="0"/>
              <a:t>‹#›</a:t>
            </a:fld>
            <a:endParaRPr lang="en-US" sz="1200" dirty="0"/>
          </a:p>
        </p:txBody>
      </p:sp>
    </p:spTree>
    <p:extLst>
      <p:ext uri="{BB962C8B-B14F-4D97-AF65-F5344CB8AC3E}">
        <p14:creationId xmlns:p14="http://schemas.microsoft.com/office/powerpoint/2010/main" val="2099570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tiff"/><Relationship Id="rId2" Type="http://schemas.openxmlformats.org/officeDocument/2006/relationships/slideLayout" Target="../slideLayouts/slideLayout2.xml"/><Relationship Id="rId16"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image" Target="../media/image6.png"/><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13" Type="http://schemas.openxmlformats.org/officeDocument/2006/relationships/image" Target="../media/image6.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4.png"/><Relationship Id="rId5" Type="http://schemas.openxmlformats.org/officeDocument/2006/relationships/slideLayout" Target="../slideLayouts/slideLayout13.xml"/><Relationship Id="rId10" Type="http://schemas.openxmlformats.org/officeDocument/2006/relationships/image" Target="../media/image9.emf"/><Relationship Id="rId4" Type="http://schemas.openxmlformats.org/officeDocument/2006/relationships/slideLayout" Target="../slideLayouts/slideLayout12.xml"/><Relationship Id="rId9" Type="http://schemas.openxmlformats.org/officeDocument/2006/relationships/image" Target="../media/image1.jpeg"/><Relationship Id="rId1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5.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image" Target="../media/image4.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9.emf"/><Relationship Id="rId5" Type="http://schemas.openxmlformats.org/officeDocument/2006/relationships/slideLayout" Target="../slideLayouts/slideLayout20.xml"/><Relationship Id="rId15" Type="http://schemas.openxmlformats.org/officeDocument/2006/relationships/image" Target="../media/image7.png"/><Relationship Id="rId10"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7.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6.png"/><Relationship Id="rId5" Type="http://schemas.openxmlformats.org/officeDocument/2006/relationships/slideLayout" Target="../slideLayouts/slideLayout29.xml"/><Relationship Id="rId10" Type="http://schemas.openxmlformats.org/officeDocument/2006/relationships/image" Target="../media/image5.png"/><Relationship Id="rId4" Type="http://schemas.openxmlformats.org/officeDocument/2006/relationships/slideLayout" Target="../slideLayouts/slideLayout28.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latinum_PowerPoint_Background_08-19-2011.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3" name="Title Placeholder 1"/>
          <p:cNvSpPr>
            <a:spLocks noGrp="1"/>
          </p:cNvSpPr>
          <p:nvPr>
            <p:ph type="title"/>
          </p:nvPr>
        </p:nvSpPr>
        <p:spPr>
          <a:xfrm>
            <a:off x="457200" y="356613"/>
            <a:ext cx="6629400" cy="621792"/>
          </a:xfrm>
          <a:prstGeom prst="rect">
            <a:avLst/>
          </a:prstGeom>
        </p:spPr>
        <p:txBody>
          <a:bodyPr vert="horz" lIns="0" tIns="0" rIns="0" bIns="0" rtlCol="0" anchor="t">
            <a:spAutoFit/>
          </a:bodyPr>
          <a:lstStyle/>
          <a:p>
            <a:r>
              <a:rPr lang="en-US"/>
              <a:t>Click to edit Master title style</a:t>
            </a:r>
            <a:endParaRPr lang="en-US" dirty="0"/>
          </a:p>
        </p:txBody>
      </p:sp>
      <p:sp>
        <p:nvSpPr>
          <p:cNvPr id="14" name="Text Placeholder 2"/>
          <p:cNvSpPr>
            <a:spLocks noGrp="1"/>
          </p:cNvSpPr>
          <p:nvPr>
            <p:ph type="body" idx="1"/>
          </p:nvPr>
        </p:nvSpPr>
        <p:spPr>
          <a:xfrm>
            <a:off x="457200" y="1447800"/>
            <a:ext cx="8229600" cy="43434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6D4D056E-09F2-4506-B01D-1901E3EF7A52}" type="slidenum">
              <a:rPr lang="en-US" smtClean="0"/>
              <a:t>‹#›</a:t>
            </a:fld>
            <a:endParaRPr lang="en-US"/>
          </a:p>
        </p:txBody>
      </p:sp>
      <p:pic>
        <p:nvPicPr>
          <p:cNvPr id="9" name="Picture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800" y="6248400"/>
            <a:ext cx="1654938" cy="275822"/>
          </a:xfrm>
          <a:prstGeom prst="rect">
            <a:avLst/>
          </a:prstGeom>
        </p:spPr>
      </p:pic>
      <p:pic>
        <p:nvPicPr>
          <p:cNvPr id="10" name="Picture 9" descr="JGCRI_LogoLockup-01.tif"/>
          <p:cNvPicPr>
            <a:picLocks noChangeAspect="1"/>
          </p:cNvPicPr>
          <p:nvPr/>
        </p:nvPicPr>
        <p:blipFill rotWithShape="1">
          <a:blip r:embed="rId12">
            <a:extLst>
              <a:ext uri="{28A0092B-C50C-407E-A947-70E740481C1C}">
                <a14:useLocalDpi xmlns:a14="http://schemas.microsoft.com/office/drawing/2010/main" val="0"/>
              </a:ext>
            </a:extLst>
          </a:blip>
          <a:srcRect l="13676" t="25457" r="12318" b="20378"/>
          <a:stretch/>
        </p:blipFill>
        <p:spPr>
          <a:xfrm>
            <a:off x="5875865" y="5926665"/>
            <a:ext cx="3115735" cy="855135"/>
          </a:xfrm>
          <a:prstGeom prst="rect">
            <a:avLst/>
          </a:prstGeom>
        </p:spPr>
      </p:pic>
    </p:spTree>
    <p:extLst>
      <p:ext uri="{BB962C8B-B14F-4D97-AF65-F5344CB8AC3E}">
        <p14:creationId xmlns:p14="http://schemas.microsoft.com/office/powerpoint/2010/main" val="15751114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90" r:id="rId5"/>
    <p:sldLayoutId id="2147483692" r:id="rId6"/>
    <p:sldLayoutId id="2147483696" r:id="rId7"/>
    <p:sldLayoutId id="2147483697" r:id="rId8"/>
  </p:sldLayoutIdLst>
  <p:txStyles>
    <p:titleStyle>
      <a:lvl1pPr algn="l" defTabSz="457200" rtl="0" eaLnBrk="1" latinLnBrk="0" hangingPunct="1">
        <a:spcBef>
          <a:spcPct val="0"/>
        </a:spcBef>
        <a:buNone/>
        <a:defRPr sz="2500" b="1" kern="1200">
          <a:solidFill>
            <a:srgbClr val="D57500"/>
          </a:solidFill>
          <a:latin typeface="Arial"/>
          <a:ea typeface="+mj-ea"/>
          <a:cs typeface="Arial"/>
        </a:defRPr>
      </a:lvl1pPr>
    </p:titleStyle>
    <p:bodyStyle>
      <a:lvl1pPr marL="342900" indent="-342900" algn="l" defTabSz="457200" rtl="0" eaLnBrk="1" latinLnBrk="0" hangingPunct="1">
        <a:spcBef>
          <a:spcPct val="20000"/>
        </a:spcBef>
        <a:buSzPct val="100000"/>
        <a:buFontTx/>
        <a:buBlip>
          <a:blip r:embed="rId13"/>
        </a:buBlip>
        <a:defRPr sz="2000" kern="1200">
          <a:solidFill>
            <a:schemeClr val="tx1"/>
          </a:solidFill>
          <a:latin typeface="Arial"/>
          <a:ea typeface="+mn-ea"/>
          <a:cs typeface="Arial"/>
        </a:defRPr>
      </a:lvl1pPr>
      <a:lvl2pPr marL="742950" indent="-285750" algn="l" defTabSz="457200" rtl="0" eaLnBrk="1" latinLnBrk="0" hangingPunct="1">
        <a:spcBef>
          <a:spcPct val="20000"/>
        </a:spcBef>
        <a:buSzPct val="100000"/>
        <a:buFontTx/>
        <a:buBlip>
          <a:blip r:embed="rId14"/>
        </a:buBlip>
        <a:defRPr sz="1800" kern="1200">
          <a:solidFill>
            <a:schemeClr val="tx1"/>
          </a:solidFill>
          <a:latin typeface="Arial"/>
          <a:ea typeface="+mn-ea"/>
          <a:cs typeface="Arial"/>
        </a:defRPr>
      </a:lvl2pPr>
      <a:lvl3pPr marL="1143000" indent="-228600" algn="l" defTabSz="457200" rtl="0" eaLnBrk="1" latinLnBrk="0" hangingPunct="1">
        <a:spcBef>
          <a:spcPct val="20000"/>
        </a:spcBef>
        <a:buSzPct val="100000"/>
        <a:buFontTx/>
        <a:buBlip>
          <a:blip r:embed="rId15"/>
        </a:buBlip>
        <a:defRPr sz="1600" kern="1200">
          <a:solidFill>
            <a:schemeClr val="tx1"/>
          </a:solidFill>
          <a:latin typeface="Arial"/>
          <a:ea typeface="+mn-ea"/>
          <a:cs typeface="Arial"/>
        </a:defRPr>
      </a:lvl3pPr>
      <a:lvl4pPr marL="1600200" indent="-228600" algn="l" defTabSz="457200" rtl="0" eaLnBrk="1" latinLnBrk="0" hangingPunct="1">
        <a:spcBef>
          <a:spcPct val="20000"/>
        </a:spcBef>
        <a:buSzPct val="100000"/>
        <a:buFontTx/>
        <a:buBlip>
          <a:blip r:embed="rId16"/>
        </a:buBlip>
        <a:defRPr sz="1400" kern="1200">
          <a:solidFill>
            <a:schemeClr val="tx1"/>
          </a:solidFill>
          <a:latin typeface="Arial"/>
          <a:ea typeface="+mn-ea"/>
          <a:cs typeface="Arial"/>
        </a:defRPr>
      </a:lvl4pPr>
      <a:lvl5pPr marL="2057400" indent="-228600" algn="l" defTabSz="457200" rtl="0" eaLnBrk="1" latinLnBrk="0" hangingPunct="1">
        <a:spcBef>
          <a:spcPct val="20000"/>
        </a:spcBef>
        <a:buSzPct val="100000"/>
        <a:buFontTx/>
        <a:buBlip>
          <a:blip r:embed="rId13"/>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latinum_PowerPoint_Background_08-19-2011.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3" name="Title Placeholder 1"/>
          <p:cNvSpPr>
            <a:spLocks noGrp="1"/>
          </p:cNvSpPr>
          <p:nvPr>
            <p:ph type="title"/>
          </p:nvPr>
        </p:nvSpPr>
        <p:spPr>
          <a:xfrm>
            <a:off x="457200" y="356613"/>
            <a:ext cx="6629400" cy="621792"/>
          </a:xfrm>
          <a:prstGeom prst="rect">
            <a:avLst/>
          </a:prstGeom>
        </p:spPr>
        <p:txBody>
          <a:bodyPr vert="horz" lIns="0" tIns="0" rIns="0" bIns="0" rtlCol="0" anchor="t">
            <a:spAutoFit/>
          </a:bodyPr>
          <a:lstStyle/>
          <a:p>
            <a:r>
              <a:rPr lang="en-US"/>
              <a:t>Click to edit Master title style</a:t>
            </a:r>
            <a:endParaRPr lang="en-US" dirty="0"/>
          </a:p>
        </p:txBody>
      </p:sp>
      <p:sp>
        <p:nvSpPr>
          <p:cNvPr id="14" name="Text Placeholder 2"/>
          <p:cNvSpPr>
            <a:spLocks noGrp="1"/>
          </p:cNvSpPr>
          <p:nvPr>
            <p:ph type="body" idx="1"/>
          </p:nvPr>
        </p:nvSpPr>
        <p:spPr>
          <a:xfrm>
            <a:off x="457200" y="1447800"/>
            <a:ext cx="8229600" cy="47244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71232" y="128016"/>
            <a:ext cx="1444752" cy="728657"/>
          </a:xfrm>
          <a:prstGeom prst="rect">
            <a:avLst/>
          </a:prstGeom>
        </p:spPr>
      </p:pic>
      <p:sp>
        <p:nvSpPr>
          <p:cNvPr id="2" name="TextBox 1"/>
          <p:cNvSpPr txBox="1"/>
          <p:nvPr userDrawn="1"/>
        </p:nvSpPr>
        <p:spPr>
          <a:xfrm>
            <a:off x="8839200" y="6581001"/>
            <a:ext cx="365605" cy="276999"/>
          </a:xfrm>
          <a:prstGeom prst="rect">
            <a:avLst/>
          </a:prstGeom>
          <a:noFill/>
        </p:spPr>
        <p:txBody>
          <a:bodyPr wrap="square" rtlCol="0">
            <a:spAutoFit/>
          </a:bodyPr>
          <a:lstStyle/>
          <a:p>
            <a:fld id="{3E9E9523-843A-DD49-9E0F-12B8FDB96C38}" type="slidenum">
              <a:rPr lang="en-US" sz="1200" smtClean="0"/>
              <a:t>‹#›</a:t>
            </a:fld>
            <a:endParaRPr lang="en-US" sz="1200" dirty="0"/>
          </a:p>
        </p:txBody>
      </p:sp>
    </p:spTree>
    <p:extLst>
      <p:ext uri="{BB962C8B-B14F-4D97-AF65-F5344CB8AC3E}">
        <p14:creationId xmlns:p14="http://schemas.microsoft.com/office/powerpoint/2010/main" val="38830406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71" r:id="rId4"/>
    <p:sldLayoutId id="2147483675" r:id="rId5"/>
    <p:sldLayoutId id="2147483694" r:id="rId6"/>
    <p:sldLayoutId id="2147483698" r:id="rId7"/>
  </p:sldLayoutIdLst>
  <p:txStyles>
    <p:titleStyle>
      <a:lvl1pPr algn="l" defTabSz="457200" rtl="0" eaLnBrk="1" latinLnBrk="0" hangingPunct="1">
        <a:spcBef>
          <a:spcPct val="0"/>
        </a:spcBef>
        <a:buNone/>
        <a:defRPr sz="2500" b="1" kern="1200">
          <a:solidFill>
            <a:srgbClr val="D57500"/>
          </a:solidFill>
          <a:latin typeface="Arial"/>
          <a:ea typeface="+mj-ea"/>
          <a:cs typeface="Arial"/>
        </a:defRPr>
      </a:lvl1pPr>
    </p:titleStyle>
    <p:bodyStyle>
      <a:lvl1pPr marL="342900" indent="-342900" algn="l" defTabSz="457200" rtl="0" eaLnBrk="1" latinLnBrk="0" hangingPunct="1">
        <a:spcBef>
          <a:spcPts val="0"/>
        </a:spcBef>
        <a:buSzPct val="100000"/>
        <a:buFontTx/>
        <a:buBlip>
          <a:blip r:embed="rId11"/>
        </a:buBlip>
        <a:defRPr sz="2000" kern="1200">
          <a:solidFill>
            <a:schemeClr val="tx1"/>
          </a:solidFill>
          <a:latin typeface="Arial"/>
          <a:ea typeface="+mn-ea"/>
          <a:cs typeface="Arial"/>
        </a:defRPr>
      </a:lvl1pPr>
      <a:lvl2pPr marL="742950" indent="-285750" algn="l" defTabSz="457200" rtl="0" eaLnBrk="1" latinLnBrk="0" hangingPunct="1">
        <a:spcBef>
          <a:spcPts val="0"/>
        </a:spcBef>
        <a:buSzPct val="100000"/>
        <a:buFontTx/>
        <a:buBlip>
          <a:blip r:embed="rId12"/>
        </a:buBlip>
        <a:defRPr sz="1800" kern="1200">
          <a:solidFill>
            <a:schemeClr val="tx1"/>
          </a:solidFill>
          <a:latin typeface="Arial"/>
          <a:ea typeface="+mn-ea"/>
          <a:cs typeface="Arial"/>
        </a:defRPr>
      </a:lvl2pPr>
      <a:lvl3pPr marL="1143000" indent="-228600" algn="l" defTabSz="457200" rtl="0" eaLnBrk="1" latinLnBrk="0" hangingPunct="1">
        <a:spcBef>
          <a:spcPts val="0"/>
        </a:spcBef>
        <a:buSzPct val="100000"/>
        <a:buFontTx/>
        <a:buBlip>
          <a:blip r:embed="rId13"/>
        </a:buBlip>
        <a:defRPr sz="1600" kern="1200">
          <a:solidFill>
            <a:schemeClr val="tx1"/>
          </a:solidFill>
          <a:latin typeface="Arial"/>
          <a:ea typeface="+mn-ea"/>
          <a:cs typeface="Arial"/>
        </a:defRPr>
      </a:lvl3pPr>
      <a:lvl4pPr marL="1600200" indent="-228600" algn="l" defTabSz="457200" rtl="0" eaLnBrk="1" latinLnBrk="0" hangingPunct="1">
        <a:spcBef>
          <a:spcPts val="0"/>
        </a:spcBef>
        <a:buSzPct val="100000"/>
        <a:buFontTx/>
        <a:buBlip>
          <a:blip r:embed="rId14"/>
        </a:buBlip>
        <a:defRPr sz="1400" kern="1200">
          <a:solidFill>
            <a:schemeClr val="tx1"/>
          </a:solidFill>
          <a:latin typeface="Arial"/>
          <a:ea typeface="+mn-ea"/>
          <a:cs typeface="Arial"/>
        </a:defRPr>
      </a:lvl4pPr>
      <a:lvl5pPr marL="2057400" indent="-228600" algn="l" defTabSz="457200" rtl="0" eaLnBrk="1" latinLnBrk="0" hangingPunct="1">
        <a:spcBef>
          <a:spcPts val="0"/>
        </a:spcBef>
        <a:buSzPct val="100000"/>
        <a:buFontTx/>
        <a:buBlip>
          <a:blip r:embed="rId11"/>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57200" y="356612"/>
            <a:ext cx="6629400" cy="492443"/>
          </a:xfrm>
          <a:prstGeom prst="rect">
            <a:avLst/>
          </a:prstGeom>
        </p:spPr>
        <p:txBody>
          <a:bodyPr vert="horz" lIns="0" tIns="0" rIns="0" bIns="0" rtlCol="0" anchor="t">
            <a:spAutoFit/>
          </a:bodyPr>
          <a:lstStyle/>
          <a:p>
            <a:r>
              <a:rPr lang="en-US"/>
              <a:t>Click to edit Master title style</a:t>
            </a:r>
            <a:endParaRPr lang="en-US" dirty="0"/>
          </a:p>
        </p:txBody>
      </p:sp>
      <p:sp>
        <p:nvSpPr>
          <p:cNvPr id="8" name="Text Placeholder 2"/>
          <p:cNvSpPr>
            <a:spLocks noGrp="1"/>
          </p:cNvSpPr>
          <p:nvPr>
            <p:ph type="body" idx="1"/>
          </p:nvPr>
        </p:nvSpPr>
        <p:spPr>
          <a:xfrm>
            <a:off x="457200" y="1447800"/>
            <a:ext cx="8229600" cy="50292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1232" y="128016"/>
            <a:ext cx="1444752" cy="728657"/>
          </a:xfrm>
          <a:prstGeom prst="rect">
            <a:avLst/>
          </a:prstGeom>
        </p:spPr>
      </p:pic>
      <p:sp>
        <p:nvSpPr>
          <p:cNvPr id="5" name="TextBox 4"/>
          <p:cNvSpPr txBox="1"/>
          <p:nvPr userDrawn="1"/>
        </p:nvSpPr>
        <p:spPr>
          <a:xfrm>
            <a:off x="8839200" y="6581001"/>
            <a:ext cx="365605" cy="276999"/>
          </a:xfrm>
          <a:prstGeom prst="rect">
            <a:avLst/>
          </a:prstGeom>
          <a:noFill/>
        </p:spPr>
        <p:txBody>
          <a:bodyPr wrap="square" rtlCol="0">
            <a:spAutoFit/>
          </a:bodyPr>
          <a:lstStyle/>
          <a:p>
            <a:fld id="{3E9E9523-843A-DD49-9E0F-12B8FDB96C38}" type="slidenum">
              <a:rPr lang="en-US" sz="1200" smtClean="0"/>
              <a:t>‹#›</a:t>
            </a:fld>
            <a:endParaRPr lang="en-US" sz="1200" dirty="0"/>
          </a:p>
        </p:txBody>
      </p:sp>
    </p:spTree>
    <p:extLst>
      <p:ext uri="{BB962C8B-B14F-4D97-AF65-F5344CB8AC3E}">
        <p14:creationId xmlns:p14="http://schemas.microsoft.com/office/powerpoint/2010/main" val="26148676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99" r:id="rId6"/>
    <p:sldLayoutId id="2147483700" r:id="rId7"/>
    <p:sldLayoutId id="2147483701" r:id="rId8"/>
    <p:sldLayoutId id="2147483702" r:id="rId9"/>
  </p:sldLayoutIdLst>
  <p:hf hdr="0"/>
  <p:txStyles>
    <p:titleStyle>
      <a:lvl1pPr algn="l" defTabSz="457200" rtl="0" eaLnBrk="1" latinLnBrk="0" hangingPunct="1">
        <a:spcBef>
          <a:spcPct val="0"/>
        </a:spcBef>
        <a:buNone/>
        <a:defRPr sz="3200" b="1" kern="1200">
          <a:solidFill>
            <a:srgbClr val="D57500"/>
          </a:solidFill>
          <a:latin typeface="Arial"/>
          <a:ea typeface="+mj-ea"/>
          <a:cs typeface="Arial"/>
        </a:defRPr>
      </a:lvl1pPr>
    </p:titleStyle>
    <p:bodyStyle>
      <a:lvl1pPr marL="342900" indent="-342900" algn="l" defTabSz="457200" rtl="0" eaLnBrk="1" latinLnBrk="0" hangingPunct="1">
        <a:spcBef>
          <a:spcPct val="20000"/>
        </a:spcBef>
        <a:buSzPct val="100000"/>
        <a:buFontTx/>
        <a:buBlip>
          <a:blip r:embed="rId12"/>
        </a:buBlip>
        <a:defRPr sz="2000" kern="1200">
          <a:solidFill>
            <a:schemeClr val="tx1"/>
          </a:solidFill>
          <a:latin typeface="Arial"/>
          <a:ea typeface="+mn-ea"/>
          <a:cs typeface="Arial"/>
        </a:defRPr>
      </a:lvl1pPr>
      <a:lvl2pPr marL="742950" indent="-285750" algn="l" defTabSz="457200" rtl="0" eaLnBrk="1" latinLnBrk="0" hangingPunct="1">
        <a:spcBef>
          <a:spcPct val="20000"/>
        </a:spcBef>
        <a:buSzPct val="100000"/>
        <a:buFontTx/>
        <a:buBlip>
          <a:blip r:embed="rId13"/>
        </a:buBlip>
        <a:defRPr sz="1800" kern="1200">
          <a:solidFill>
            <a:schemeClr val="tx1"/>
          </a:solidFill>
          <a:latin typeface="Arial"/>
          <a:ea typeface="+mn-ea"/>
          <a:cs typeface="Arial"/>
        </a:defRPr>
      </a:lvl2pPr>
      <a:lvl3pPr marL="1143000" indent="-228600" algn="l" defTabSz="457200" rtl="0" eaLnBrk="1" latinLnBrk="0" hangingPunct="1">
        <a:spcBef>
          <a:spcPct val="20000"/>
        </a:spcBef>
        <a:buSzPct val="100000"/>
        <a:buFontTx/>
        <a:buBlip>
          <a:blip r:embed="rId14"/>
        </a:buBlip>
        <a:defRPr sz="1600" kern="1200">
          <a:solidFill>
            <a:schemeClr val="tx1"/>
          </a:solidFill>
          <a:latin typeface="Arial"/>
          <a:ea typeface="+mn-ea"/>
          <a:cs typeface="Arial"/>
        </a:defRPr>
      </a:lvl3pPr>
      <a:lvl4pPr marL="1600200" indent="-228600" algn="l" defTabSz="457200" rtl="0" eaLnBrk="1" latinLnBrk="0" hangingPunct="1">
        <a:spcBef>
          <a:spcPct val="20000"/>
        </a:spcBef>
        <a:buSzPct val="100000"/>
        <a:buFontTx/>
        <a:buBlip>
          <a:blip r:embed="rId15"/>
        </a:buBlip>
        <a:defRPr sz="1400" kern="1200">
          <a:solidFill>
            <a:schemeClr val="tx1"/>
          </a:solidFill>
          <a:latin typeface="Arial"/>
          <a:ea typeface="+mn-ea"/>
          <a:cs typeface="Arial"/>
        </a:defRPr>
      </a:lvl4pPr>
      <a:lvl5pPr marL="2057400" indent="-228600" algn="l" defTabSz="457200" rtl="0" eaLnBrk="1" latinLnBrk="0" hangingPunct="1">
        <a:spcBef>
          <a:spcPct val="20000"/>
        </a:spcBef>
        <a:buSzPct val="100000"/>
        <a:buFontTx/>
        <a:buBlip>
          <a:blip r:embed="rId12"/>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57200" y="356612"/>
            <a:ext cx="6629400" cy="492443"/>
          </a:xfrm>
          <a:prstGeom prst="rect">
            <a:avLst/>
          </a:prstGeom>
        </p:spPr>
        <p:txBody>
          <a:bodyPr vert="horz" lIns="0" tIns="0" rIns="0" bIns="0" rtlCol="0" anchor="t">
            <a:spAutoFit/>
          </a:bodyPr>
          <a:lstStyle/>
          <a:p>
            <a:r>
              <a:rPr lang="en-US"/>
              <a:t>Click to edit Master title style</a:t>
            </a:r>
            <a:endParaRPr lang="en-US" dirty="0"/>
          </a:p>
        </p:txBody>
      </p:sp>
      <p:sp>
        <p:nvSpPr>
          <p:cNvPr id="8" name="Text Placeholder 2"/>
          <p:cNvSpPr>
            <a:spLocks noGrp="1"/>
          </p:cNvSpPr>
          <p:nvPr>
            <p:ph type="body" idx="1"/>
          </p:nvPr>
        </p:nvSpPr>
        <p:spPr>
          <a:xfrm>
            <a:off x="457200" y="1828800"/>
            <a:ext cx="8229600" cy="43434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706609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9" r:id="rId4"/>
    <p:sldLayoutId id="2147483686" r:id="rId5"/>
    <p:sldLayoutId id="2147483687" r:id="rId6"/>
    <p:sldLayoutId id="2147483688" r:id="rId7"/>
  </p:sldLayoutIdLst>
  <p:hf hdr="0"/>
  <p:txStyles>
    <p:titleStyle>
      <a:lvl1pPr algn="l" defTabSz="457200" rtl="0" eaLnBrk="1" latinLnBrk="0" hangingPunct="1">
        <a:spcBef>
          <a:spcPct val="0"/>
        </a:spcBef>
        <a:buNone/>
        <a:defRPr sz="3200" b="1" kern="1200">
          <a:solidFill>
            <a:srgbClr val="D57500"/>
          </a:solidFill>
          <a:latin typeface="Arial"/>
          <a:ea typeface="+mj-ea"/>
          <a:cs typeface="Arial"/>
        </a:defRPr>
      </a:lvl1pPr>
    </p:titleStyle>
    <p:bodyStyle>
      <a:lvl1pPr marL="342900" indent="-342900" algn="l" defTabSz="457200" rtl="0" eaLnBrk="1" latinLnBrk="0" hangingPunct="1">
        <a:spcBef>
          <a:spcPct val="20000"/>
        </a:spcBef>
        <a:buSzPct val="100000"/>
        <a:buFontTx/>
        <a:buBlip>
          <a:blip r:embed="rId9"/>
        </a:buBlip>
        <a:defRPr sz="2000" kern="1200">
          <a:solidFill>
            <a:schemeClr val="tx1"/>
          </a:solidFill>
          <a:latin typeface="Arial"/>
          <a:ea typeface="+mn-ea"/>
          <a:cs typeface="Arial"/>
        </a:defRPr>
      </a:lvl1pPr>
      <a:lvl2pPr marL="742950" indent="-285750" algn="l" defTabSz="457200" rtl="0" eaLnBrk="1" latinLnBrk="0" hangingPunct="1">
        <a:spcBef>
          <a:spcPct val="20000"/>
        </a:spcBef>
        <a:buSzPct val="100000"/>
        <a:buFontTx/>
        <a:buBlip>
          <a:blip r:embed="rId10"/>
        </a:buBlip>
        <a:defRPr sz="1800" kern="1200">
          <a:solidFill>
            <a:schemeClr val="tx1"/>
          </a:solidFill>
          <a:latin typeface="Arial"/>
          <a:ea typeface="+mn-ea"/>
          <a:cs typeface="Arial"/>
        </a:defRPr>
      </a:lvl2pPr>
      <a:lvl3pPr marL="1143000" indent="-228600" algn="l" defTabSz="457200" rtl="0" eaLnBrk="1" latinLnBrk="0" hangingPunct="1">
        <a:spcBef>
          <a:spcPct val="20000"/>
        </a:spcBef>
        <a:buSzPct val="100000"/>
        <a:buFontTx/>
        <a:buBlip>
          <a:blip r:embed="rId11"/>
        </a:buBlip>
        <a:defRPr sz="1600" kern="1200">
          <a:solidFill>
            <a:schemeClr val="tx1"/>
          </a:solidFill>
          <a:latin typeface="Arial"/>
          <a:ea typeface="+mn-ea"/>
          <a:cs typeface="Arial"/>
        </a:defRPr>
      </a:lvl3pPr>
      <a:lvl4pPr marL="1600200" indent="-228600" algn="l" defTabSz="457200" rtl="0" eaLnBrk="1" latinLnBrk="0" hangingPunct="1">
        <a:spcBef>
          <a:spcPct val="20000"/>
        </a:spcBef>
        <a:buSzPct val="100000"/>
        <a:buFontTx/>
        <a:buBlip>
          <a:blip r:embed="rId12"/>
        </a:buBlip>
        <a:defRPr sz="1400" kern="1200">
          <a:solidFill>
            <a:schemeClr val="tx1"/>
          </a:solidFill>
          <a:latin typeface="Arial"/>
          <a:ea typeface="+mn-ea"/>
          <a:cs typeface="Arial"/>
        </a:defRPr>
      </a:lvl4pPr>
      <a:lvl5pPr marL="2057400" indent="-228600" algn="l" defTabSz="457200" rtl="0" eaLnBrk="1" latinLnBrk="0" hangingPunct="1">
        <a:spcBef>
          <a:spcPct val="20000"/>
        </a:spcBef>
        <a:buSzPct val="100000"/>
        <a:buFontTx/>
        <a:buBlip>
          <a:blip r:embed="rId9"/>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smith@pnnl.gov" TargetMode="External"/><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2.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tags" Target="../tags/tag3.xml"/><Relationship Id="rId5" Type="http://schemas.openxmlformats.org/officeDocument/2006/relationships/image" Target="../media/image23.emf"/><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12.emf"/><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tags" Target="../tags/tag1.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99755"/>
            <a:ext cx="8229600" cy="800219"/>
          </a:xfrm>
        </p:spPr>
        <p:txBody>
          <a:bodyPr/>
          <a:lstStyle/>
          <a:p>
            <a:r>
              <a:rPr lang="en-US" dirty="0"/>
              <a:t>IAM Uncertainty and Model Validation</a:t>
            </a:r>
            <a:br>
              <a:rPr lang="en-US" dirty="0"/>
            </a:br>
            <a:r>
              <a:rPr lang="en-US" sz="2400" i="1" dirty="0"/>
              <a:t>or, what are these models good for anyway?</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5956182"/>
            <a:ext cx="3276600" cy="901817"/>
          </a:xfrm>
          <a:prstGeom prst="rect">
            <a:avLst/>
          </a:prstGeom>
        </p:spPr>
      </p:pic>
      <p:sp>
        <p:nvSpPr>
          <p:cNvPr id="10" name="Subtitle 2"/>
          <p:cNvSpPr>
            <a:spLocks noGrp="1"/>
          </p:cNvSpPr>
          <p:nvPr>
            <p:ph type="subTitle" idx="1"/>
          </p:nvPr>
        </p:nvSpPr>
        <p:spPr>
          <a:xfrm>
            <a:off x="457200" y="3685401"/>
            <a:ext cx="8153400" cy="276999"/>
          </a:xfrm>
        </p:spPr>
        <p:txBody>
          <a:bodyPr/>
          <a:lstStyle/>
          <a:p>
            <a:r>
              <a:rPr lang="en-US" dirty="0"/>
              <a:t>Steven J. Smith</a:t>
            </a:r>
          </a:p>
        </p:txBody>
      </p:sp>
      <p:sp>
        <p:nvSpPr>
          <p:cNvPr id="11" name="TextBox 10"/>
          <p:cNvSpPr txBox="1"/>
          <p:nvPr/>
        </p:nvSpPr>
        <p:spPr>
          <a:xfrm>
            <a:off x="457200" y="2030849"/>
            <a:ext cx="8229600" cy="615553"/>
          </a:xfrm>
          <a:prstGeom prst="rect">
            <a:avLst/>
          </a:prstGeom>
          <a:noFill/>
        </p:spPr>
        <p:txBody>
          <a:bodyPr wrap="square" lIns="0" tIns="0" rIns="0" bIns="0" rtlCol="0">
            <a:spAutoFit/>
          </a:bodyPr>
          <a:lstStyle/>
          <a:p>
            <a:endParaRPr lang="en-US" sz="2000" b="1" dirty="0">
              <a:solidFill>
                <a:srgbClr val="000090"/>
              </a:solidFill>
              <a:latin typeface="Arial" pitchFamily="34" charset="0"/>
              <a:cs typeface="Arial" pitchFamily="34" charset="0"/>
            </a:endParaRPr>
          </a:p>
          <a:p>
            <a:r>
              <a:rPr lang="en-US" sz="2000" b="1" dirty="0">
                <a:solidFill>
                  <a:srgbClr val="000090"/>
                </a:solidFill>
                <a:latin typeface="Arial" pitchFamily="34" charset="0"/>
                <a:cs typeface="Arial" pitchFamily="34" charset="0"/>
              </a:rPr>
              <a:t>Integrated Human-Earth System Modeling and Policy Assessment</a:t>
            </a:r>
            <a:endParaRPr lang="en-US" b="1" i="1" dirty="0">
              <a:solidFill>
                <a:srgbClr val="000090"/>
              </a:solidFill>
              <a:latin typeface="Arial" pitchFamily="34" charset="0"/>
              <a:cs typeface="Arial" pitchFamily="34" charset="0"/>
            </a:endParaRPr>
          </a:p>
        </p:txBody>
      </p:sp>
      <p:sp>
        <p:nvSpPr>
          <p:cNvPr id="3" name="Rectangle 2"/>
          <p:cNvSpPr/>
          <p:nvPr/>
        </p:nvSpPr>
        <p:spPr>
          <a:xfrm>
            <a:off x="381000" y="4038600"/>
            <a:ext cx="6019800" cy="2031325"/>
          </a:xfrm>
          <a:prstGeom prst="rect">
            <a:avLst/>
          </a:prstGeom>
        </p:spPr>
        <p:txBody>
          <a:bodyPr wrap="square">
            <a:spAutoFit/>
          </a:bodyPr>
          <a:lstStyle/>
          <a:p>
            <a:r>
              <a:rPr lang="en-US" sz="1600" dirty="0"/>
              <a:t>Joint Global Change Research Institute</a:t>
            </a:r>
          </a:p>
          <a:p>
            <a:r>
              <a:rPr lang="en-US" sz="1600" dirty="0"/>
              <a:t>College Park, MD</a:t>
            </a:r>
          </a:p>
          <a:p>
            <a:endParaRPr lang="en-US" sz="1600" dirty="0"/>
          </a:p>
          <a:p>
            <a:r>
              <a:rPr lang="en-US" sz="1600" dirty="0"/>
              <a:t>Center for Global Sustainability</a:t>
            </a:r>
          </a:p>
          <a:p>
            <a:r>
              <a:rPr lang="en-US" sz="1600" dirty="0"/>
              <a:t>University of Maryland</a:t>
            </a:r>
          </a:p>
          <a:p>
            <a:endParaRPr lang="en-US" sz="1600" dirty="0"/>
          </a:p>
          <a:p>
            <a:r>
              <a:rPr lang="en-US" sz="1600" dirty="0">
                <a:hlinkClick r:id="rId3"/>
              </a:rPr>
              <a:t>ssmith@pnnl.gov</a:t>
            </a:r>
            <a:endParaRPr lang="en-US" sz="1600" dirty="0"/>
          </a:p>
          <a:p>
            <a:endParaRPr lang="en-US" sz="1400" dirty="0"/>
          </a:p>
        </p:txBody>
      </p:sp>
    </p:spTree>
    <p:extLst>
      <p:ext uri="{BB962C8B-B14F-4D97-AF65-F5344CB8AC3E}">
        <p14:creationId xmlns:p14="http://schemas.microsoft.com/office/powerpoint/2010/main" val="3331979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7E3BB8-D5C6-6726-2222-98585B22878F}"/>
              </a:ext>
            </a:extLst>
          </p:cNvPr>
          <p:cNvPicPr>
            <a:picLocks noChangeAspect="1"/>
          </p:cNvPicPr>
          <p:nvPr/>
        </p:nvPicPr>
        <p:blipFill>
          <a:blip r:embed="rId4"/>
          <a:stretch>
            <a:fillRect/>
          </a:stretch>
        </p:blipFill>
        <p:spPr>
          <a:xfrm>
            <a:off x="0" y="1676400"/>
            <a:ext cx="6081112" cy="4765410"/>
          </a:xfrm>
          <a:prstGeom prst="rect">
            <a:avLst/>
          </a:prstGeom>
        </p:spPr>
      </p:pic>
      <p:sp>
        <p:nvSpPr>
          <p:cNvPr id="3" name="Title 2"/>
          <p:cNvSpPr>
            <a:spLocks noGrp="1"/>
          </p:cNvSpPr>
          <p:nvPr>
            <p:ph type="title"/>
          </p:nvPr>
        </p:nvSpPr>
        <p:spPr/>
        <p:txBody>
          <a:bodyPr/>
          <a:lstStyle/>
          <a:p>
            <a:r>
              <a:rPr lang="en-US" dirty="0"/>
              <a:t>Case Study: SRES Scenarios</a:t>
            </a:r>
          </a:p>
        </p:txBody>
      </p:sp>
      <p:sp>
        <p:nvSpPr>
          <p:cNvPr id="5" name="Rectangle 4"/>
          <p:cNvSpPr/>
          <p:nvPr/>
        </p:nvSpPr>
        <p:spPr>
          <a:xfrm>
            <a:off x="152400" y="1143000"/>
            <a:ext cx="8534400" cy="3657600"/>
          </a:xfrm>
          <a:prstGeom prst="rect">
            <a:avLst/>
          </a:prstGeom>
        </p:spPr>
        <p:txBody>
          <a:bodyPr wrap="square">
            <a:noAutofit/>
          </a:bodyPr>
          <a:lstStyle/>
          <a:p>
            <a:r>
              <a:rPr lang="en-US" sz="2000" dirty="0">
                <a:latin typeface="Times"/>
                <a:cs typeface="Times"/>
              </a:rPr>
              <a:t>Continue the comparison – but with more recent data. </a:t>
            </a:r>
          </a:p>
        </p:txBody>
      </p:sp>
      <p:grpSp>
        <p:nvGrpSpPr>
          <p:cNvPr id="22" name="Group 21">
            <a:extLst>
              <a:ext uri="{FF2B5EF4-FFF2-40B4-BE49-F238E27FC236}">
                <a16:creationId xmlns:a16="http://schemas.microsoft.com/office/drawing/2014/main" id="{479BC23C-5AB4-244A-8599-CCC641610836}"/>
              </a:ext>
            </a:extLst>
          </p:cNvPr>
          <p:cNvGrpSpPr/>
          <p:nvPr/>
        </p:nvGrpSpPr>
        <p:grpSpPr>
          <a:xfrm>
            <a:off x="4592782" y="2899804"/>
            <a:ext cx="1174414" cy="3492077"/>
            <a:chOff x="408452" y="6165830"/>
            <a:chExt cx="1142673" cy="2509099"/>
          </a:xfrm>
        </p:grpSpPr>
        <p:sp>
          <p:nvSpPr>
            <p:cNvPr id="23" name="Oval 22">
              <a:extLst>
                <a:ext uri="{FF2B5EF4-FFF2-40B4-BE49-F238E27FC236}">
                  <a16:creationId xmlns:a16="http://schemas.microsoft.com/office/drawing/2014/main" id="{A03EBC62-369C-A94B-8B51-445000CE1690}"/>
                </a:ext>
              </a:extLst>
            </p:cNvPr>
            <p:cNvSpPr/>
            <p:nvPr/>
          </p:nvSpPr>
          <p:spPr>
            <a:xfrm flipH="1">
              <a:off x="408452" y="6165830"/>
              <a:ext cx="518983" cy="457200"/>
            </a:xfrm>
            <a:prstGeom prst="ellipse">
              <a:avLst/>
            </a:prstGeom>
            <a:noFill/>
            <a:ln w="12700">
              <a:solidFill>
                <a:srgbClr val="94209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57FF3358-DBE4-FE49-865D-77ED6C066507}"/>
                </a:ext>
              </a:extLst>
            </p:cNvPr>
            <p:cNvCxnSpPr>
              <a:cxnSpLocks/>
            </p:cNvCxnSpPr>
            <p:nvPr/>
          </p:nvCxnSpPr>
          <p:spPr>
            <a:xfrm>
              <a:off x="780723" y="6765066"/>
              <a:ext cx="770402" cy="1909863"/>
            </a:xfrm>
            <a:prstGeom prst="straightConnector1">
              <a:avLst/>
            </a:prstGeom>
            <a:ln>
              <a:solidFill>
                <a:srgbClr val="942092"/>
              </a:solidFill>
              <a:tailEnd type="arrow"/>
            </a:ln>
          </p:spPr>
          <p:style>
            <a:lnRef idx="2">
              <a:schemeClr val="accent1"/>
            </a:lnRef>
            <a:fillRef idx="0">
              <a:schemeClr val="accent1"/>
            </a:fillRef>
            <a:effectRef idx="1">
              <a:schemeClr val="accent1"/>
            </a:effectRef>
            <a:fontRef idx="minor">
              <a:schemeClr val="tx1"/>
            </a:fontRef>
          </p:style>
        </p:cxnSp>
      </p:grpSp>
      <p:sp>
        <p:nvSpPr>
          <p:cNvPr id="7" name="Rectangle 6">
            <a:extLst>
              <a:ext uri="{FF2B5EF4-FFF2-40B4-BE49-F238E27FC236}">
                <a16:creationId xmlns:a16="http://schemas.microsoft.com/office/drawing/2014/main" id="{06F7D52A-FE74-B7EF-A30A-A73C2C293547}"/>
              </a:ext>
            </a:extLst>
          </p:cNvPr>
          <p:cNvSpPr/>
          <p:nvPr/>
        </p:nvSpPr>
        <p:spPr>
          <a:xfrm>
            <a:off x="5943599" y="5943597"/>
            <a:ext cx="2902050" cy="954106"/>
          </a:xfrm>
          <a:prstGeom prst="rect">
            <a:avLst/>
          </a:prstGeom>
        </p:spPr>
        <p:txBody>
          <a:bodyPr wrap="square">
            <a:spAutoFit/>
          </a:bodyPr>
          <a:lstStyle/>
          <a:p>
            <a:pPr>
              <a:tabLst>
                <a:tab pos="1257300" algn="l"/>
              </a:tabLst>
            </a:pPr>
            <a:r>
              <a:rPr lang="en-US" sz="1400" dirty="0"/>
              <a:t>Note differences/changes in historical estimates (some is uncertainty, some is updated data/assumptions)</a:t>
            </a:r>
            <a:endParaRPr lang="en-US" sz="1400" dirty="0">
              <a:latin typeface="Times"/>
              <a:cs typeface="Times"/>
            </a:endParaRPr>
          </a:p>
        </p:txBody>
      </p:sp>
      <p:sp>
        <p:nvSpPr>
          <p:cNvPr id="2" name="Rectangle 1">
            <a:extLst>
              <a:ext uri="{FF2B5EF4-FFF2-40B4-BE49-F238E27FC236}">
                <a16:creationId xmlns:a16="http://schemas.microsoft.com/office/drawing/2014/main" id="{8F525E0F-C3BB-EE49-C010-0F0B71EDE751}"/>
              </a:ext>
            </a:extLst>
          </p:cNvPr>
          <p:cNvSpPr/>
          <p:nvPr/>
        </p:nvSpPr>
        <p:spPr>
          <a:xfrm>
            <a:off x="6140370" y="2094637"/>
            <a:ext cx="2971800" cy="1754326"/>
          </a:xfrm>
          <a:prstGeom prst="rect">
            <a:avLst/>
          </a:prstGeom>
        </p:spPr>
        <p:txBody>
          <a:bodyPr wrap="square">
            <a:spAutoFit/>
          </a:bodyPr>
          <a:lstStyle/>
          <a:p>
            <a:pPr>
              <a:spcBef>
                <a:spcPts val="800"/>
              </a:spcBef>
            </a:pPr>
            <a:r>
              <a:rPr lang="en-US" dirty="0">
                <a:latin typeface="Times"/>
                <a:cs typeface="Times"/>
              </a:rPr>
              <a:t>Using the most historical estimates: actual emissions remained in the high end of the range through ~2015, but are now near the upper mid-range.</a:t>
            </a:r>
          </a:p>
        </p:txBody>
      </p:sp>
    </p:spTree>
    <p:custDataLst>
      <p:tags r:id="rId1"/>
    </p:custDataLst>
    <p:extLst>
      <p:ext uri="{BB962C8B-B14F-4D97-AF65-F5344CB8AC3E}">
        <p14:creationId xmlns:p14="http://schemas.microsoft.com/office/powerpoint/2010/main" val="161925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00091"/>
            <a:ext cx="6629400" cy="769441"/>
          </a:xfrm>
        </p:spPr>
        <p:txBody>
          <a:bodyPr/>
          <a:lstStyle/>
          <a:p>
            <a:r>
              <a:rPr lang="en-US" dirty="0"/>
              <a:t>Why were many of the projections lower than historical CO</a:t>
            </a:r>
            <a:r>
              <a:rPr lang="en-US" baseline="-25000" dirty="0"/>
              <a:t>2</a:t>
            </a:r>
            <a:r>
              <a:rPr lang="en-US" dirty="0"/>
              <a:t> emissions out to 2015? </a:t>
            </a:r>
          </a:p>
        </p:txBody>
      </p:sp>
      <p:pic>
        <p:nvPicPr>
          <p:cNvPr id="2" name="Picture 1">
            <a:extLst>
              <a:ext uri="{FF2B5EF4-FFF2-40B4-BE49-F238E27FC236}">
                <a16:creationId xmlns:a16="http://schemas.microsoft.com/office/drawing/2014/main" id="{BF2C7464-FD64-8E48-AB13-29C0D55581E7}"/>
              </a:ext>
            </a:extLst>
          </p:cNvPr>
          <p:cNvPicPr>
            <a:picLocks noChangeAspect="1"/>
          </p:cNvPicPr>
          <p:nvPr/>
        </p:nvPicPr>
        <p:blipFill>
          <a:blip r:embed="rId3"/>
          <a:stretch>
            <a:fillRect/>
          </a:stretch>
        </p:blipFill>
        <p:spPr>
          <a:xfrm>
            <a:off x="381000" y="1066799"/>
            <a:ext cx="7924800" cy="5472321"/>
          </a:xfrm>
          <a:prstGeom prst="rect">
            <a:avLst/>
          </a:prstGeom>
        </p:spPr>
      </p:pic>
      <p:sp>
        <p:nvSpPr>
          <p:cNvPr id="4" name="Rectangle 3">
            <a:extLst>
              <a:ext uri="{FF2B5EF4-FFF2-40B4-BE49-F238E27FC236}">
                <a16:creationId xmlns:a16="http://schemas.microsoft.com/office/drawing/2014/main" id="{4ABD3CE7-A513-E043-9B7E-014FF0410B43}"/>
              </a:ext>
            </a:extLst>
          </p:cNvPr>
          <p:cNvSpPr/>
          <p:nvPr/>
        </p:nvSpPr>
        <p:spPr>
          <a:xfrm>
            <a:off x="1905000" y="6354454"/>
            <a:ext cx="4563237" cy="369332"/>
          </a:xfrm>
          <a:prstGeom prst="rect">
            <a:avLst/>
          </a:prstGeom>
        </p:spPr>
        <p:txBody>
          <a:bodyPr wrap="none">
            <a:spAutoFit/>
          </a:bodyPr>
          <a:lstStyle/>
          <a:p>
            <a:r>
              <a:rPr lang="en-US" i="1" dirty="0"/>
              <a:t>One reason is historical developments in China</a:t>
            </a:r>
          </a:p>
        </p:txBody>
      </p:sp>
      <p:sp>
        <p:nvSpPr>
          <p:cNvPr id="5" name="Rectangle 4">
            <a:extLst>
              <a:ext uri="{FF2B5EF4-FFF2-40B4-BE49-F238E27FC236}">
                <a16:creationId xmlns:a16="http://schemas.microsoft.com/office/drawing/2014/main" id="{28F4C988-BCA9-534D-A1B1-20015C972C74}"/>
              </a:ext>
            </a:extLst>
          </p:cNvPr>
          <p:cNvSpPr/>
          <p:nvPr/>
        </p:nvSpPr>
        <p:spPr>
          <a:xfrm>
            <a:off x="6172200" y="1066799"/>
            <a:ext cx="2667000" cy="646331"/>
          </a:xfrm>
          <a:prstGeom prst="rect">
            <a:avLst/>
          </a:prstGeom>
        </p:spPr>
        <p:txBody>
          <a:bodyPr wrap="square">
            <a:spAutoFit/>
          </a:bodyPr>
          <a:lstStyle/>
          <a:p>
            <a:r>
              <a:rPr lang="en-US" i="1" dirty="0"/>
              <a:t>Compare w/ history and more recent SSP scenarios</a:t>
            </a:r>
            <a:endParaRPr lang="en-US" dirty="0"/>
          </a:p>
        </p:txBody>
      </p:sp>
    </p:spTree>
    <p:extLst>
      <p:ext uri="{BB962C8B-B14F-4D97-AF65-F5344CB8AC3E}">
        <p14:creationId xmlns:p14="http://schemas.microsoft.com/office/powerpoint/2010/main" val="4260564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00091"/>
            <a:ext cx="6629400" cy="769441"/>
          </a:xfrm>
        </p:spPr>
        <p:txBody>
          <a:bodyPr/>
          <a:lstStyle/>
          <a:p>
            <a:r>
              <a:rPr lang="en-US" dirty="0"/>
              <a:t>Why were many of the projections lower than historical CO2 emissions?</a:t>
            </a:r>
          </a:p>
        </p:txBody>
      </p:sp>
      <p:sp>
        <p:nvSpPr>
          <p:cNvPr id="4" name="Rectangle 3"/>
          <p:cNvSpPr/>
          <p:nvPr/>
        </p:nvSpPr>
        <p:spPr>
          <a:xfrm>
            <a:off x="228600" y="5334000"/>
            <a:ext cx="7164078" cy="923330"/>
          </a:xfrm>
          <a:prstGeom prst="rect">
            <a:avLst/>
          </a:prstGeom>
        </p:spPr>
        <p:txBody>
          <a:bodyPr wrap="none">
            <a:spAutoFit/>
          </a:bodyPr>
          <a:lstStyle/>
          <a:p>
            <a:r>
              <a:rPr lang="en-US" dirty="0">
                <a:latin typeface="Times"/>
                <a:cs typeface="Times"/>
              </a:rPr>
              <a:t>By 2035, SRES growth rate range similar to the more recent SSP scenarios.</a:t>
            </a:r>
          </a:p>
          <a:p>
            <a:endParaRPr lang="en-US" dirty="0">
              <a:latin typeface="Times"/>
              <a:cs typeface="Times"/>
            </a:endParaRPr>
          </a:p>
          <a:p>
            <a:r>
              <a:rPr lang="en-US" dirty="0">
                <a:latin typeface="Times"/>
                <a:cs typeface="Times"/>
              </a:rPr>
              <a:t>But SRES did not anticipate the post 1990 high growth period.</a:t>
            </a:r>
            <a:endParaRPr lang="en-US" dirty="0"/>
          </a:p>
        </p:txBody>
      </p:sp>
      <p:pic>
        <p:nvPicPr>
          <p:cNvPr id="6" name="Picture 5"/>
          <p:cNvPicPr>
            <a:picLocks noChangeAspect="1"/>
          </p:cNvPicPr>
          <p:nvPr/>
        </p:nvPicPr>
        <p:blipFill>
          <a:blip r:embed="rId3"/>
          <a:stretch>
            <a:fillRect/>
          </a:stretch>
        </p:blipFill>
        <p:spPr>
          <a:xfrm>
            <a:off x="228600" y="1142999"/>
            <a:ext cx="7620000" cy="4258753"/>
          </a:xfrm>
          <a:prstGeom prst="rect">
            <a:avLst/>
          </a:prstGeom>
        </p:spPr>
      </p:pic>
      <p:sp>
        <p:nvSpPr>
          <p:cNvPr id="22" name="Rectangle 21"/>
          <p:cNvSpPr/>
          <p:nvPr/>
        </p:nvSpPr>
        <p:spPr>
          <a:xfrm>
            <a:off x="1447800" y="4038600"/>
            <a:ext cx="2150749" cy="584776"/>
          </a:xfrm>
          <a:prstGeom prst="rect">
            <a:avLst/>
          </a:prstGeom>
          <a:solidFill>
            <a:schemeClr val="bg1"/>
          </a:solidFill>
          <a:ln>
            <a:solidFill>
              <a:schemeClr val="tx1"/>
            </a:solidFill>
          </a:ln>
        </p:spPr>
        <p:txBody>
          <a:bodyPr wrap="none">
            <a:spAutoFit/>
          </a:bodyPr>
          <a:lstStyle/>
          <a:p>
            <a:pPr>
              <a:tabLst>
                <a:tab pos="1257300" algn="l"/>
              </a:tabLst>
            </a:pPr>
            <a:r>
              <a:rPr lang="en-US" sz="1600" dirty="0">
                <a:latin typeface="Times"/>
                <a:cs typeface="Times"/>
              </a:rPr>
              <a:t>SSP: 5-year intervals</a:t>
            </a:r>
          </a:p>
          <a:p>
            <a:pPr>
              <a:tabLst>
                <a:tab pos="1257300" algn="l"/>
              </a:tabLst>
            </a:pPr>
            <a:r>
              <a:rPr lang="en-US" sz="1600" dirty="0">
                <a:latin typeface="Times"/>
                <a:cs typeface="Times"/>
              </a:rPr>
              <a:t>SRES: 15 year intervals</a:t>
            </a:r>
          </a:p>
        </p:txBody>
      </p:sp>
      <p:sp>
        <p:nvSpPr>
          <p:cNvPr id="2" name="Rectangle 1"/>
          <p:cNvSpPr/>
          <p:nvPr/>
        </p:nvSpPr>
        <p:spPr>
          <a:xfrm>
            <a:off x="0" y="6260068"/>
            <a:ext cx="9144000" cy="369332"/>
          </a:xfrm>
          <a:prstGeom prst="rect">
            <a:avLst/>
          </a:prstGeom>
          <a:solidFill>
            <a:srgbClr val="FAFFD3"/>
          </a:solidFill>
        </p:spPr>
        <p:txBody>
          <a:bodyPr wrap="square">
            <a:spAutoFit/>
          </a:bodyPr>
          <a:lstStyle/>
          <a:p>
            <a:pPr algn="ctr"/>
            <a:r>
              <a:rPr lang="en-US" b="1" dirty="0">
                <a:solidFill>
                  <a:srgbClr val="0000FF"/>
                </a:solidFill>
                <a:latin typeface="Times"/>
                <a:cs typeface="Times"/>
              </a:rPr>
              <a:t>Looking at Rates of Growth. These compound over time!</a:t>
            </a:r>
            <a:endParaRPr lang="en-US" b="1" dirty="0">
              <a:solidFill>
                <a:srgbClr val="0000FF"/>
              </a:solidFill>
            </a:endParaRPr>
          </a:p>
        </p:txBody>
      </p:sp>
    </p:spTree>
    <p:extLst>
      <p:ext uri="{BB962C8B-B14F-4D97-AF65-F5344CB8AC3E}">
        <p14:creationId xmlns:p14="http://schemas.microsoft.com/office/powerpoint/2010/main" val="3237286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00091"/>
            <a:ext cx="6629400" cy="769441"/>
          </a:xfrm>
        </p:spPr>
        <p:txBody>
          <a:bodyPr/>
          <a:lstStyle/>
          <a:p>
            <a:r>
              <a:rPr lang="en-US" dirty="0"/>
              <a:t>Similar results found in a more comprehensive comparison</a:t>
            </a:r>
          </a:p>
        </p:txBody>
      </p:sp>
      <p:sp>
        <p:nvSpPr>
          <p:cNvPr id="8" name="Rectangle 7">
            <a:extLst>
              <a:ext uri="{FF2B5EF4-FFF2-40B4-BE49-F238E27FC236}">
                <a16:creationId xmlns:a16="http://schemas.microsoft.com/office/drawing/2014/main" id="{0A542236-F9D4-624C-B0E7-ECBA22B98CE6}"/>
              </a:ext>
            </a:extLst>
          </p:cNvPr>
          <p:cNvSpPr/>
          <p:nvPr/>
        </p:nvSpPr>
        <p:spPr>
          <a:xfrm>
            <a:off x="162791" y="5935807"/>
            <a:ext cx="8818417" cy="738664"/>
          </a:xfrm>
          <a:prstGeom prst="rect">
            <a:avLst/>
          </a:prstGeom>
        </p:spPr>
        <p:txBody>
          <a:bodyPr wrap="square">
            <a:spAutoFit/>
          </a:bodyPr>
          <a:lstStyle/>
          <a:p>
            <a:r>
              <a:rPr lang="en-US" sz="1400" dirty="0"/>
              <a:t>Pedersen, J.S.T., Santos, F.D., van Vuuren, D., Gupta, J., Coelho, R.E., </a:t>
            </a:r>
            <a:r>
              <a:rPr lang="en-US" sz="1400" dirty="0" err="1"/>
              <a:t>Aparício</a:t>
            </a:r>
            <a:r>
              <a:rPr lang="en-US" sz="1400" dirty="0"/>
              <a:t>, B.A. and Swart, R., 2021. An assessment of the performance of scenarios against historical global emissions for IPCC reports. </a:t>
            </a:r>
            <a:r>
              <a:rPr lang="en-US" sz="1400" i="1" dirty="0"/>
              <a:t>Global Environmental Change</a:t>
            </a:r>
            <a:r>
              <a:rPr lang="en-US" sz="1400" dirty="0"/>
              <a:t>, </a:t>
            </a:r>
            <a:r>
              <a:rPr lang="en-US" sz="1400" i="1" dirty="0"/>
              <a:t>66</a:t>
            </a:r>
            <a:r>
              <a:rPr lang="en-US" sz="1400" dirty="0"/>
              <a:t>, p.102199.</a:t>
            </a:r>
          </a:p>
        </p:txBody>
      </p:sp>
      <p:pic>
        <p:nvPicPr>
          <p:cNvPr id="9" name="Picture 8" descr="Graphical user interface, chart, scatter chart&#10;&#10;Description automatically generated">
            <a:extLst>
              <a:ext uri="{FF2B5EF4-FFF2-40B4-BE49-F238E27FC236}">
                <a16:creationId xmlns:a16="http://schemas.microsoft.com/office/drawing/2014/main" id="{A7C404EE-8E0B-F147-8607-481C3B8016DC}"/>
              </a:ext>
            </a:extLst>
          </p:cNvPr>
          <p:cNvPicPr>
            <a:picLocks noChangeAspect="1"/>
          </p:cNvPicPr>
          <p:nvPr/>
        </p:nvPicPr>
        <p:blipFill rotWithShape="1">
          <a:blip r:embed="rId3">
            <a:extLst>
              <a:ext uri="{28A0092B-C50C-407E-A947-70E740481C1C}">
                <a14:useLocalDpi xmlns:a14="http://schemas.microsoft.com/office/drawing/2010/main" val="0"/>
              </a:ext>
            </a:extLst>
          </a:blip>
          <a:srcRect b="50266"/>
          <a:stretch/>
        </p:blipFill>
        <p:spPr>
          <a:xfrm>
            <a:off x="20783" y="887557"/>
            <a:ext cx="9101275" cy="4903643"/>
          </a:xfrm>
          <a:prstGeom prst="rect">
            <a:avLst/>
          </a:prstGeom>
        </p:spPr>
      </p:pic>
    </p:spTree>
    <p:extLst>
      <p:ext uri="{BB962C8B-B14F-4D97-AF65-F5344CB8AC3E}">
        <p14:creationId xmlns:p14="http://schemas.microsoft.com/office/powerpoint/2010/main" val="3108183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Two More Uncertainty Examples</a:t>
            </a:r>
          </a:p>
        </p:txBody>
      </p:sp>
    </p:spTree>
    <p:extLst>
      <p:ext uri="{BB962C8B-B14F-4D97-AF65-F5344CB8AC3E}">
        <p14:creationId xmlns:p14="http://schemas.microsoft.com/office/powerpoint/2010/main" val="1119547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00091"/>
            <a:ext cx="6629400" cy="769441"/>
          </a:xfrm>
        </p:spPr>
        <p:txBody>
          <a:bodyPr/>
          <a:lstStyle/>
          <a:p>
            <a:r>
              <a:rPr lang="en-US" dirty="0"/>
              <a:t>What do historical trends tell us about near-term trajectories?</a:t>
            </a:r>
          </a:p>
        </p:txBody>
      </p:sp>
      <p:sp>
        <p:nvSpPr>
          <p:cNvPr id="15" name="Rectangle 14"/>
          <p:cNvSpPr/>
          <p:nvPr/>
        </p:nvSpPr>
        <p:spPr>
          <a:xfrm>
            <a:off x="4267200" y="2057400"/>
            <a:ext cx="3124200" cy="923330"/>
          </a:xfrm>
          <a:prstGeom prst="rect">
            <a:avLst/>
          </a:prstGeom>
        </p:spPr>
        <p:txBody>
          <a:bodyPr wrap="square">
            <a:spAutoFit/>
          </a:bodyPr>
          <a:lstStyle/>
          <a:p>
            <a:pPr>
              <a:spcBef>
                <a:spcPts val="800"/>
              </a:spcBef>
            </a:pPr>
            <a:r>
              <a:rPr lang="en-US" dirty="0">
                <a:latin typeface="Times"/>
                <a:cs typeface="Times"/>
              </a:rPr>
              <a:t>10-year linear extrapolations based on the proceeding 5-year trend at each point.</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0120"/>
          <a:stretch/>
        </p:blipFill>
        <p:spPr>
          <a:xfrm>
            <a:off x="11195" y="1023711"/>
            <a:ext cx="4256005" cy="3379469"/>
          </a:xfrm>
          <a:prstGeom prst="rect">
            <a:avLst/>
          </a:prstGeom>
        </p:spPr>
      </p:pic>
      <p:sp>
        <p:nvSpPr>
          <p:cNvPr id="22" name="Rectangle 21"/>
          <p:cNvSpPr/>
          <p:nvPr/>
        </p:nvSpPr>
        <p:spPr>
          <a:xfrm>
            <a:off x="762000" y="1308099"/>
            <a:ext cx="3124200" cy="646331"/>
          </a:xfrm>
          <a:prstGeom prst="rect">
            <a:avLst/>
          </a:prstGeom>
        </p:spPr>
        <p:txBody>
          <a:bodyPr wrap="square">
            <a:spAutoFit/>
          </a:bodyPr>
          <a:lstStyle/>
          <a:p>
            <a:pPr>
              <a:spcBef>
                <a:spcPts val="800"/>
              </a:spcBef>
            </a:pPr>
            <a:r>
              <a:rPr lang="en-US" dirty="0">
                <a:latin typeface="Times"/>
                <a:cs typeface="Times"/>
              </a:rPr>
              <a:t>Thick line CDIAC historical CO2 emissions.</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4226" t="6843" r="48063" b="12430"/>
          <a:stretch/>
        </p:blipFill>
        <p:spPr>
          <a:xfrm>
            <a:off x="5479892" y="2819400"/>
            <a:ext cx="3270408" cy="3416301"/>
          </a:xfrm>
          <a:prstGeom prst="rect">
            <a:avLst/>
          </a:prstGeom>
        </p:spPr>
      </p:pic>
      <p:sp>
        <p:nvSpPr>
          <p:cNvPr id="6" name="Left Arrow 5"/>
          <p:cNvSpPr/>
          <p:nvPr/>
        </p:nvSpPr>
        <p:spPr>
          <a:xfrm>
            <a:off x="3352800" y="2286000"/>
            <a:ext cx="762000" cy="3810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609600" y="4495800"/>
            <a:ext cx="3810000" cy="1590179"/>
          </a:xfrm>
          <a:prstGeom prst="rect">
            <a:avLst/>
          </a:prstGeom>
        </p:spPr>
        <p:txBody>
          <a:bodyPr wrap="square">
            <a:spAutoFit/>
          </a:bodyPr>
          <a:lstStyle/>
          <a:p>
            <a:pPr>
              <a:spcBef>
                <a:spcPts val="800"/>
              </a:spcBef>
            </a:pPr>
            <a:r>
              <a:rPr lang="en-US" dirty="0">
                <a:latin typeface="Times"/>
                <a:cs typeface="Times"/>
              </a:rPr>
              <a:t>Difference (%) between the 10-year linear projection and historical estimate for that year.</a:t>
            </a:r>
          </a:p>
          <a:p>
            <a:pPr>
              <a:spcBef>
                <a:spcPts val="800"/>
              </a:spcBef>
            </a:pPr>
            <a:endParaRPr lang="en-US" sz="1100" dirty="0">
              <a:latin typeface="Times"/>
              <a:cs typeface="Times"/>
            </a:endParaRPr>
          </a:p>
          <a:p>
            <a:pPr>
              <a:spcBef>
                <a:spcPts val="800"/>
              </a:spcBef>
            </a:pPr>
            <a:r>
              <a:rPr lang="en-US" dirty="0">
                <a:latin typeface="Times"/>
                <a:cs typeface="Times"/>
              </a:rPr>
              <a:t>The 5-95% range is about ±45%. </a:t>
            </a:r>
          </a:p>
        </p:txBody>
      </p:sp>
      <p:sp>
        <p:nvSpPr>
          <p:cNvPr id="24" name="Left Arrow 23"/>
          <p:cNvSpPr/>
          <p:nvPr/>
        </p:nvSpPr>
        <p:spPr>
          <a:xfrm flipH="1">
            <a:off x="4495800" y="5181600"/>
            <a:ext cx="762000" cy="381000"/>
          </a:xfrm>
          <a:prstGeom prst="leftArrow">
            <a:avLst/>
          </a:prstGeom>
          <a:solidFill>
            <a:srgbClr val="FF7F9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5" name="Rectangle 24"/>
          <p:cNvSpPr/>
          <p:nvPr/>
        </p:nvSpPr>
        <p:spPr>
          <a:xfrm>
            <a:off x="76200" y="6248400"/>
            <a:ext cx="8610600" cy="600164"/>
          </a:xfrm>
          <a:prstGeom prst="rect">
            <a:avLst/>
          </a:prstGeom>
        </p:spPr>
        <p:txBody>
          <a:bodyPr wrap="square">
            <a:spAutoFit/>
          </a:bodyPr>
          <a:lstStyle/>
          <a:p>
            <a:r>
              <a:rPr lang="en-US" sz="1100" dirty="0"/>
              <a:t>Van </a:t>
            </a:r>
            <a:r>
              <a:rPr lang="en-US" sz="1100" dirty="0" err="1"/>
              <a:t>Vuuren</a:t>
            </a:r>
            <a:r>
              <a:rPr lang="en-US" sz="1100" dirty="0"/>
              <a:t>, </a:t>
            </a:r>
            <a:r>
              <a:rPr lang="en-US" sz="1100" dirty="0" err="1"/>
              <a:t>Detlef</a:t>
            </a:r>
            <a:r>
              <a:rPr lang="en-US" sz="1100" dirty="0"/>
              <a:t>, Edmonds, J, </a:t>
            </a:r>
            <a:r>
              <a:rPr lang="en-US" sz="1100" b="1" dirty="0"/>
              <a:t>Smith</a:t>
            </a:r>
            <a:r>
              <a:rPr lang="en-US" sz="1100" dirty="0"/>
              <a:t>, S J, </a:t>
            </a:r>
            <a:r>
              <a:rPr lang="en-US" sz="1100" dirty="0" err="1"/>
              <a:t>Nakicenovic</a:t>
            </a:r>
            <a:r>
              <a:rPr lang="en-US" sz="1100" dirty="0"/>
              <a:t>, N., Thomson, A M, Calvin, K V, </a:t>
            </a:r>
            <a:r>
              <a:rPr lang="en-US" sz="1100" dirty="0" err="1"/>
              <a:t>Karas</a:t>
            </a:r>
            <a:r>
              <a:rPr lang="en-US" sz="1100" dirty="0"/>
              <a:t>, J, </a:t>
            </a:r>
            <a:r>
              <a:rPr lang="en-US" sz="1100" dirty="0" err="1"/>
              <a:t>Riahi</a:t>
            </a:r>
            <a:r>
              <a:rPr lang="en-US" sz="1100" dirty="0"/>
              <a:t>, K, van </a:t>
            </a:r>
            <a:r>
              <a:rPr lang="en-US" sz="1100" dirty="0" err="1"/>
              <a:t>Ruijven</a:t>
            </a:r>
            <a:r>
              <a:rPr lang="en-US" sz="1100" dirty="0"/>
              <a:t>, B, Swart, R (2010) </a:t>
            </a:r>
            <a:r>
              <a:rPr lang="en-US" sz="1100" u="sng" dirty="0"/>
              <a:t>What do near-term observations tell us about long-term developments in greenhouse gas emissions?</a:t>
            </a:r>
            <a:r>
              <a:rPr lang="en-US" sz="1100" dirty="0"/>
              <a:t> </a:t>
            </a:r>
            <a:r>
              <a:rPr lang="en-US" sz="1100" i="1" dirty="0"/>
              <a:t>Climatic Change </a:t>
            </a:r>
            <a:r>
              <a:rPr lang="en-US" sz="1100" b="1" i="1" dirty="0"/>
              <a:t>103</a:t>
            </a:r>
            <a:r>
              <a:rPr lang="en-US" sz="1100" i="1" dirty="0"/>
              <a:t> (3-4)</a:t>
            </a:r>
            <a:r>
              <a:rPr lang="en-US" sz="1100" dirty="0"/>
              <a:t>, 635-642.</a:t>
            </a:r>
            <a:r>
              <a:rPr lang="en-US" sz="1100" i="1" dirty="0"/>
              <a:t> DOI: 10.1007/s10584-010-9940-4.</a:t>
            </a:r>
            <a:r>
              <a:rPr lang="en-US" sz="1100" dirty="0"/>
              <a:t> </a:t>
            </a:r>
          </a:p>
        </p:txBody>
      </p:sp>
      <p:sp>
        <p:nvSpPr>
          <p:cNvPr id="11" name="Rectangle 10">
            <a:extLst>
              <a:ext uri="{FF2B5EF4-FFF2-40B4-BE49-F238E27FC236}">
                <a16:creationId xmlns:a16="http://schemas.microsoft.com/office/drawing/2014/main" id="{8CD5F444-1E09-174A-9E3E-38DD1C513138}"/>
              </a:ext>
            </a:extLst>
          </p:cNvPr>
          <p:cNvSpPr/>
          <p:nvPr/>
        </p:nvSpPr>
        <p:spPr>
          <a:xfrm>
            <a:off x="5257800" y="968514"/>
            <a:ext cx="3810000" cy="707886"/>
          </a:xfrm>
          <a:prstGeom prst="rect">
            <a:avLst/>
          </a:prstGeom>
        </p:spPr>
        <p:txBody>
          <a:bodyPr wrap="square">
            <a:spAutoFit/>
          </a:bodyPr>
          <a:lstStyle/>
          <a:p>
            <a:pPr>
              <a:spcBef>
                <a:spcPts val="800"/>
              </a:spcBef>
            </a:pPr>
            <a:r>
              <a:rPr lang="en-US" sz="2000" b="1" dirty="0">
                <a:solidFill>
                  <a:srgbClr val="0070C0"/>
                </a:solidFill>
                <a:latin typeface="Times"/>
                <a:cs typeface="Times"/>
              </a:rPr>
              <a:t>What does the preceding 5 years tell us about the next 10 years?</a:t>
            </a:r>
          </a:p>
        </p:txBody>
      </p:sp>
    </p:spTree>
    <p:extLst>
      <p:ext uri="{BB962C8B-B14F-4D97-AF65-F5344CB8AC3E}">
        <p14:creationId xmlns:p14="http://schemas.microsoft.com/office/powerpoint/2010/main" val="396401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Uncertainties: Current Emissions</a:t>
            </a:r>
          </a:p>
        </p:txBody>
      </p:sp>
      <p:sp>
        <p:nvSpPr>
          <p:cNvPr id="6" name="Rectangle 3"/>
          <p:cNvSpPr txBox="1">
            <a:spLocks noChangeArrowheads="1"/>
          </p:cNvSpPr>
          <p:nvPr/>
        </p:nvSpPr>
        <p:spPr>
          <a:xfrm>
            <a:off x="5181600" y="3066627"/>
            <a:ext cx="3733800" cy="2133600"/>
          </a:xfrm>
          <a:prstGeom prst="rect">
            <a:avLst/>
          </a:prstGeom>
        </p:spPr>
        <p:txBody>
          <a:bodyPr vert="horz" lIns="0" tIns="0" rIns="0" bIns="0" rtlCol="0">
            <a:noAutofit/>
          </a:bodyPr>
          <a:lstStyle>
            <a:lvl1pPr marL="342900" indent="-342900" algn="l" defTabSz="457200" rtl="0" eaLnBrk="1" latinLnBrk="0" hangingPunct="1">
              <a:spcBef>
                <a:spcPts val="0"/>
              </a:spcBef>
              <a:buSzPct val="100000"/>
              <a:buFontTx/>
              <a:buBlip>
                <a:blip r:embed="rId3"/>
              </a:buBlip>
              <a:defRPr sz="2000" kern="1200">
                <a:solidFill>
                  <a:schemeClr val="tx1"/>
                </a:solidFill>
                <a:latin typeface="Arial"/>
                <a:ea typeface="+mn-ea"/>
                <a:cs typeface="Arial"/>
              </a:defRPr>
            </a:lvl1pPr>
            <a:lvl2pPr marL="742950" indent="-285750" algn="l" defTabSz="457200" rtl="0" eaLnBrk="1" latinLnBrk="0" hangingPunct="1">
              <a:spcBef>
                <a:spcPts val="0"/>
              </a:spcBef>
              <a:buSzPct val="100000"/>
              <a:buFontTx/>
              <a:buBlip>
                <a:blip r:embed="rId4"/>
              </a:buBlip>
              <a:defRPr sz="1800" kern="1200">
                <a:solidFill>
                  <a:schemeClr val="tx1"/>
                </a:solidFill>
                <a:latin typeface="Arial"/>
                <a:ea typeface="+mn-ea"/>
                <a:cs typeface="Arial"/>
              </a:defRPr>
            </a:lvl2pPr>
            <a:lvl3pPr marL="1143000" indent="-228600" algn="l" defTabSz="457200" rtl="0" eaLnBrk="1" latinLnBrk="0" hangingPunct="1">
              <a:spcBef>
                <a:spcPts val="0"/>
              </a:spcBef>
              <a:buSzPct val="100000"/>
              <a:buFontTx/>
              <a:buBlip>
                <a:blip r:embed="rId5"/>
              </a:buBlip>
              <a:defRPr sz="1600" kern="1200">
                <a:solidFill>
                  <a:schemeClr val="tx1"/>
                </a:solidFill>
                <a:latin typeface="Arial"/>
                <a:ea typeface="+mn-ea"/>
                <a:cs typeface="Arial"/>
              </a:defRPr>
            </a:lvl3pPr>
            <a:lvl4pPr marL="1600200" indent="-228600" algn="l" defTabSz="457200" rtl="0" eaLnBrk="1" latinLnBrk="0" hangingPunct="1">
              <a:spcBef>
                <a:spcPts val="0"/>
              </a:spcBef>
              <a:buSzPct val="100000"/>
              <a:buFontTx/>
              <a:buBlip>
                <a:blip r:embed="rId6"/>
              </a:buBlip>
              <a:defRPr sz="1400" kern="1200">
                <a:solidFill>
                  <a:schemeClr val="tx1"/>
                </a:solidFill>
                <a:latin typeface="Arial"/>
                <a:ea typeface="+mn-ea"/>
                <a:cs typeface="Arial"/>
              </a:defRPr>
            </a:lvl4pPr>
            <a:lvl5pPr marL="2057400" indent="-228600" algn="l" defTabSz="457200" rtl="0" eaLnBrk="1" latinLnBrk="0" hangingPunct="1">
              <a:spcBef>
                <a:spcPts val="0"/>
              </a:spcBef>
              <a:buSzPct val="100000"/>
              <a:buFontTx/>
              <a:buBlip>
                <a:blip r:embed="rId3"/>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75000"/>
              </a:lnSpc>
              <a:spcBef>
                <a:spcPct val="50000"/>
              </a:spcBef>
              <a:buFontTx/>
              <a:buNone/>
              <a:tabLst>
                <a:tab pos="520700" algn="l"/>
              </a:tabLst>
            </a:pPr>
            <a:r>
              <a:rPr lang="en-US" sz="1800" b="1" dirty="0">
                <a:solidFill>
                  <a:srgbClr val="000000"/>
                </a:solidFill>
                <a:ea typeface="ＭＳ Ｐゴシック" charset="0"/>
              </a:rPr>
              <a:t>What influences these uncertainty levels? </a:t>
            </a:r>
            <a:endParaRPr lang="en-US" sz="1800" dirty="0">
              <a:solidFill>
                <a:srgbClr val="000000"/>
              </a:solidFill>
              <a:ea typeface="ＭＳ Ｐゴシック" charset="0"/>
            </a:endParaRPr>
          </a:p>
          <a:p>
            <a:pPr marL="525463" lvl="1" indent="-284163">
              <a:spcBef>
                <a:spcPts val="800"/>
              </a:spcBef>
              <a:buFont typeface="Wingdings" charset="0"/>
              <a:buChar char="±"/>
              <a:tabLst>
                <a:tab pos="520700" algn="l"/>
              </a:tabLst>
            </a:pPr>
            <a:r>
              <a:rPr lang="en-US" dirty="0">
                <a:solidFill>
                  <a:srgbClr val="000000"/>
                </a:solidFill>
                <a:ea typeface="ＭＳ Ｐゴシック" charset="0"/>
              </a:rPr>
              <a:t>Why do some emissions species have uncertainties much higher than others? </a:t>
            </a:r>
          </a:p>
          <a:p>
            <a:pPr marL="241300" lvl="1" indent="0">
              <a:spcBef>
                <a:spcPts val="800"/>
              </a:spcBef>
              <a:buNone/>
              <a:tabLst>
                <a:tab pos="520700" algn="l"/>
              </a:tabLst>
            </a:pPr>
            <a:endParaRPr lang="en-US" dirty="0">
              <a:solidFill>
                <a:srgbClr val="000000"/>
              </a:solidFill>
              <a:ea typeface="ＭＳ Ｐゴシック" charset="0"/>
            </a:endParaRPr>
          </a:p>
          <a:p>
            <a:pPr marL="525463" lvl="1" indent="-284163">
              <a:buFont typeface="Wingdings" charset="0"/>
              <a:buChar char="±"/>
              <a:tabLst>
                <a:tab pos="520700" algn="l"/>
              </a:tabLst>
            </a:pPr>
            <a:endParaRPr lang="en-US" dirty="0">
              <a:solidFill>
                <a:srgbClr val="000000"/>
              </a:solidFill>
              <a:ea typeface="ＭＳ Ｐゴシック" charset="0"/>
            </a:endParaRPr>
          </a:p>
        </p:txBody>
      </p:sp>
      <p:sp>
        <p:nvSpPr>
          <p:cNvPr id="8" name="Rectangle 3"/>
          <p:cNvSpPr txBox="1">
            <a:spLocks noChangeArrowheads="1"/>
          </p:cNvSpPr>
          <p:nvPr/>
        </p:nvSpPr>
        <p:spPr>
          <a:xfrm>
            <a:off x="152400" y="6248400"/>
            <a:ext cx="8229600" cy="304800"/>
          </a:xfrm>
          <a:prstGeom prst="rect">
            <a:avLst/>
          </a:prstGeom>
        </p:spPr>
        <p:txBody>
          <a:bodyPr vert="horz" lIns="0" tIns="0" rIns="0" bIns="0" rtlCol="0">
            <a:noAutofit/>
          </a:bodyPr>
          <a:lstStyle>
            <a:lvl1pPr marL="342900" indent="-342900" algn="l" defTabSz="457200" rtl="0" eaLnBrk="1" latinLnBrk="0" hangingPunct="1">
              <a:spcBef>
                <a:spcPts val="0"/>
              </a:spcBef>
              <a:buSzPct val="100000"/>
              <a:buFontTx/>
              <a:buBlip>
                <a:blip r:embed="rId3"/>
              </a:buBlip>
              <a:defRPr sz="2000" kern="1200">
                <a:solidFill>
                  <a:schemeClr val="tx1"/>
                </a:solidFill>
                <a:latin typeface="Arial"/>
                <a:ea typeface="+mn-ea"/>
                <a:cs typeface="Arial"/>
              </a:defRPr>
            </a:lvl1pPr>
            <a:lvl2pPr marL="742950" indent="-285750" algn="l" defTabSz="457200" rtl="0" eaLnBrk="1" latinLnBrk="0" hangingPunct="1">
              <a:spcBef>
                <a:spcPts val="0"/>
              </a:spcBef>
              <a:buSzPct val="100000"/>
              <a:buFontTx/>
              <a:buBlip>
                <a:blip r:embed="rId4"/>
              </a:buBlip>
              <a:defRPr sz="1800" kern="1200">
                <a:solidFill>
                  <a:schemeClr val="tx1"/>
                </a:solidFill>
                <a:latin typeface="Arial"/>
                <a:ea typeface="+mn-ea"/>
                <a:cs typeface="Arial"/>
              </a:defRPr>
            </a:lvl2pPr>
            <a:lvl3pPr marL="1143000" indent="-228600" algn="l" defTabSz="457200" rtl="0" eaLnBrk="1" latinLnBrk="0" hangingPunct="1">
              <a:spcBef>
                <a:spcPts val="0"/>
              </a:spcBef>
              <a:buSzPct val="100000"/>
              <a:buFontTx/>
              <a:buBlip>
                <a:blip r:embed="rId5"/>
              </a:buBlip>
              <a:defRPr sz="1600" kern="1200">
                <a:solidFill>
                  <a:schemeClr val="tx1"/>
                </a:solidFill>
                <a:latin typeface="Arial"/>
                <a:ea typeface="+mn-ea"/>
                <a:cs typeface="Arial"/>
              </a:defRPr>
            </a:lvl3pPr>
            <a:lvl4pPr marL="1600200" indent="-228600" algn="l" defTabSz="457200" rtl="0" eaLnBrk="1" latinLnBrk="0" hangingPunct="1">
              <a:spcBef>
                <a:spcPts val="0"/>
              </a:spcBef>
              <a:buSzPct val="100000"/>
              <a:buFontTx/>
              <a:buBlip>
                <a:blip r:embed="rId6"/>
              </a:buBlip>
              <a:defRPr sz="1400" kern="1200">
                <a:solidFill>
                  <a:schemeClr val="tx1"/>
                </a:solidFill>
                <a:latin typeface="Arial"/>
                <a:ea typeface="+mn-ea"/>
                <a:cs typeface="Arial"/>
              </a:defRPr>
            </a:lvl4pPr>
            <a:lvl5pPr marL="2057400" indent="-228600" algn="l" defTabSz="457200" rtl="0" eaLnBrk="1" latinLnBrk="0" hangingPunct="1">
              <a:spcBef>
                <a:spcPts val="0"/>
              </a:spcBef>
              <a:buSzPct val="100000"/>
              <a:buFontTx/>
              <a:buBlip>
                <a:blip r:embed="rId3"/>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ct val="50000"/>
              </a:spcBef>
              <a:buNone/>
              <a:tabLst>
                <a:tab pos="520700" algn="l"/>
              </a:tabLst>
            </a:pPr>
            <a:r>
              <a:rPr lang="en-US" sz="1200" i="1" dirty="0">
                <a:solidFill>
                  <a:srgbClr val="000000"/>
                </a:solidFill>
                <a:latin typeface="Times"/>
                <a:ea typeface="ＭＳ Ｐゴシック" charset="0"/>
                <a:cs typeface="Times"/>
              </a:rPr>
              <a:t>AR6 WG III, Chapter 2, §2.2.1 </a:t>
            </a:r>
          </a:p>
        </p:txBody>
      </p:sp>
      <p:sp>
        <p:nvSpPr>
          <p:cNvPr id="7" name="Rectangle 6"/>
          <p:cNvSpPr/>
          <p:nvPr/>
        </p:nvSpPr>
        <p:spPr>
          <a:xfrm>
            <a:off x="152400" y="1143000"/>
            <a:ext cx="8610600" cy="838200"/>
          </a:xfrm>
          <a:prstGeom prst="rect">
            <a:avLst/>
          </a:prstGeom>
        </p:spPr>
        <p:txBody>
          <a:bodyPr wrap="square">
            <a:noAutofit/>
          </a:bodyPr>
          <a:lstStyle/>
          <a:p>
            <a:r>
              <a:rPr lang="en-US" sz="2000" dirty="0">
                <a:latin typeface="Times"/>
                <a:cs typeface="Times"/>
              </a:rPr>
              <a:t>Have been focusing on uncertainties in future projections, but even current conditions are not known with certainty. One aspect of this is uncertainty in anthropogenic emissions.</a:t>
            </a:r>
          </a:p>
        </p:txBody>
      </p:sp>
      <p:pic>
        <p:nvPicPr>
          <p:cNvPr id="2" name="Picture 1">
            <a:extLst>
              <a:ext uri="{FF2B5EF4-FFF2-40B4-BE49-F238E27FC236}">
                <a16:creationId xmlns:a16="http://schemas.microsoft.com/office/drawing/2014/main" id="{0498761A-799D-2BF6-452D-2961EA09DD50}"/>
              </a:ext>
            </a:extLst>
          </p:cNvPr>
          <p:cNvPicPr>
            <a:picLocks noChangeAspect="1"/>
          </p:cNvPicPr>
          <p:nvPr/>
        </p:nvPicPr>
        <p:blipFill>
          <a:blip r:embed="rId7"/>
          <a:stretch>
            <a:fillRect/>
          </a:stretch>
        </p:blipFill>
        <p:spPr>
          <a:xfrm>
            <a:off x="228600" y="2362200"/>
            <a:ext cx="4727863" cy="2971800"/>
          </a:xfrm>
          <a:prstGeom prst="rect">
            <a:avLst/>
          </a:prstGeom>
        </p:spPr>
      </p:pic>
      <p:graphicFrame>
        <p:nvGraphicFramePr>
          <p:cNvPr id="4" name="Table 3">
            <a:extLst>
              <a:ext uri="{FF2B5EF4-FFF2-40B4-BE49-F238E27FC236}">
                <a16:creationId xmlns:a16="http://schemas.microsoft.com/office/drawing/2014/main" id="{C2B1CA10-AA54-02B5-D2A5-B8EE466ED03D}"/>
              </a:ext>
            </a:extLst>
          </p:cNvPr>
          <p:cNvGraphicFramePr>
            <a:graphicFrameLocks noGrp="1"/>
          </p:cNvGraphicFramePr>
          <p:nvPr/>
        </p:nvGraphicFramePr>
        <p:xfrm>
          <a:off x="0" y="0"/>
          <a:ext cx="2209800" cy="203200"/>
        </p:xfrm>
        <a:graphic>
          <a:graphicData uri="http://schemas.openxmlformats.org/drawingml/2006/table">
            <a:tbl>
              <a:tblPr>
                <a:tableStyleId>{5C22544A-7EE6-4342-B048-85BDC9FD1C3A}</a:tableStyleId>
              </a:tblPr>
              <a:tblGrid>
                <a:gridCol w="2209800">
                  <a:extLst>
                    <a:ext uri="{9D8B030D-6E8A-4147-A177-3AD203B41FA5}">
                      <a16:colId xmlns:a16="http://schemas.microsoft.com/office/drawing/2014/main" val="1597359507"/>
                    </a:ext>
                  </a:extLst>
                </a:gridCol>
              </a:tblGrid>
              <a:tr h="203200">
                <a:tc>
                  <a:txBody>
                    <a:bodyPr/>
                    <a:lstStyle/>
                    <a:p>
                      <a:pPr algn="l" fontAlgn="b"/>
                      <a:r>
                        <a:rPr lang="en-US" sz="1200" u="none" strike="noStrike" dirty="0">
                          <a:effectLst/>
                        </a:rPr>
                        <a:t>AR6 WG III, Chapter 2, §2.2.1 </a:t>
                      </a:r>
                      <a:endParaRPr lang="en-US" sz="1200" b="0" i="1" u="none" strike="noStrike" dirty="0">
                        <a:solidFill>
                          <a:srgbClr val="000000"/>
                        </a:solidFill>
                        <a:effectLst/>
                        <a:latin typeface="Times" pitchFamily="2" charset="0"/>
                      </a:endParaRPr>
                    </a:p>
                  </a:txBody>
                  <a:tcPr marL="9525" marR="9525" marT="9525" marB="0" anchor="b"/>
                </a:tc>
                <a:extLst>
                  <a:ext uri="{0D108BD9-81ED-4DB2-BD59-A6C34878D82A}">
                    <a16:rowId xmlns:a16="http://schemas.microsoft.com/office/drawing/2014/main" val="332005708"/>
                  </a:ext>
                </a:extLst>
              </a:tr>
            </a:tbl>
          </a:graphicData>
        </a:graphic>
      </p:graphicFrame>
      <p:graphicFrame>
        <p:nvGraphicFramePr>
          <p:cNvPr id="5" name="Table 4">
            <a:extLst>
              <a:ext uri="{FF2B5EF4-FFF2-40B4-BE49-F238E27FC236}">
                <a16:creationId xmlns:a16="http://schemas.microsoft.com/office/drawing/2014/main" id="{8BCB7A0A-D402-8805-0898-394C381904A9}"/>
              </a:ext>
            </a:extLst>
          </p:cNvPr>
          <p:cNvGraphicFramePr>
            <a:graphicFrameLocks noGrp="1"/>
          </p:cNvGraphicFramePr>
          <p:nvPr/>
        </p:nvGraphicFramePr>
        <p:xfrm>
          <a:off x="0" y="0"/>
          <a:ext cx="2209800" cy="203200"/>
        </p:xfrm>
        <a:graphic>
          <a:graphicData uri="http://schemas.openxmlformats.org/drawingml/2006/table">
            <a:tbl>
              <a:tblPr>
                <a:tableStyleId>{5C22544A-7EE6-4342-B048-85BDC9FD1C3A}</a:tableStyleId>
              </a:tblPr>
              <a:tblGrid>
                <a:gridCol w="2209800">
                  <a:extLst>
                    <a:ext uri="{9D8B030D-6E8A-4147-A177-3AD203B41FA5}">
                      <a16:colId xmlns:a16="http://schemas.microsoft.com/office/drawing/2014/main" val="2045122175"/>
                    </a:ext>
                  </a:extLst>
                </a:gridCol>
              </a:tblGrid>
              <a:tr h="203200">
                <a:tc>
                  <a:txBody>
                    <a:bodyPr/>
                    <a:lstStyle/>
                    <a:p>
                      <a:pPr algn="l" fontAlgn="b"/>
                      <a:r>
                        <a:rPr lang="en-US" sz="1200" u="none" strike="noStrike" dirty="0">
                          <a:effectLst/>
                        </a:rPr>
                        <a:t>AR6 WG III, Chapter 2, §2.2.1 </a:t>
                      </a:r>
                      <a:endParaRPr lang="en-US" sz="1200" b="0" i="1" u="none" strike="noStrike" dirty="0">
                        <a:solidFill>
                          <a:srgbClr val="000000"/>
                        </a:solidFill>
                        <a:effectLst/>
                        <a:latin typeface="Times" pitchFamily="2" charset="0"/>
                      </a:endParaRPr>
                    </a:p>
                  </a:txBody>
                  <a:tcPr marL="9525" marR="9525" marT="9525" marB="0" anchor="b"/>
                </a:tc>
                <a:extLst>
                  <a:ext uri="{0D108BD9-81ED-4DB2-BD59-A6C34878D82A}">
                    <a16:rowId xmlns:a16="http://schemas.microsoft.com/office/drawing/2014/main" val="3166324003"/>
                  </a:ext>
                </a:extLst>
              </a:tr>
            </a:tbl>
          </a:graphicData>
        </a:graphic>
      </p:graphicFrame>
    </p:spTree>
    <p:extLst>
      <p:ext uri="{BB962C8B-B14F-4D97-AF65-F5344CB8AC3E}">
        <p14:creationId xmlns:p14="http://schemas.microsoft.com/office/powerpoint/2010/main" val="575533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92451"/>
            <a:ext cx="6629400" cy="384721"/>
          </a:xfrm>
        </p:spPr>
        <p:txBody>
          <a:bodyPr/>
          <a:lstStyle/>
          <a:p>
            <a:r>
              <a:rPr lang="en-US" dirty="0"/>
              <a:t>Conclusions</a:t>
            </a:r>
          </a:p>
        </p:txBody>
      </p:sp>
      <p:sp>
        <p:nvSpPr>
          <p:cNvPr id="2" name="Rectangle 1">
            <a:extLst>
              <a:ext uri="{FF2B5EF4-FFF2-40B4-BE49-F238E27FC236}">
                <a16:creationId xmlns:a16="http://schemas.microsoft.com/office/drawing/2014/main" id="{04F5BFC9-AA0F-D542-847E-07CD7C914381}"/>
              </a:ext>
            </a:extLst>
          </p:cNvPr>
          <p:cNvSpPr/>
          <p:nvPr/>
        </p:nvSpPr>
        <p:spPr>
          <a:xfrm>
            <a:off x="463296" y="1371600"/>
            <a:ext cx="5974713" cy="923330"/>
          </a:xfrm>
          <a:prstGeom prst="rect">
            <a:avLst/>
          </a:prstGeom>
        </p:spPr>
        <p:txBody>
          <a:bodyPr wrap="none">
            <a:spAutoFit/>
          </a:bodyPr>
          <a:lstStyle/>
          <a:p>
            <a:r>
              <a:rPr lang="en-US" dirty="0">
                <a:latin typeface="Times"/>
                <a:cs typeface="Times"/>
              </a:rPr>
              <a:t>What are your thoughts about the validity of IAM projections?</a:t>
            </a:r>
          </a:p>
          <a:p>
            <a:endParaRPr lang="en-US" dirty="0">
              <a:latin typeface="Times"/>
            </a:endParaRPr>
          </a:p>
          <a:p>
            <a:r>
              <a:rPr lang="en-US" dirty="0">
                <a:latin typeface="Times"/>
              </a:rPr>
              <a:t>We will have a discussion shortly.</a:t>
            </a:r>
            <a:endParaRPr lang="en-US" dirty="0"/>
          </a:p>
        </p:txBody>
      </p:sp>
    </p:spTree>
    <p:extLst>
      <p:ext uri="{BB962C8B-B14F-4D97-AF65-F5344CB8AC3E}">
        <p14:creationId xmlns:p14="http://schemas.microsoft.com/office/powerpoint/2010/main" val="2246689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034353"/>
            <a:ext cx="6629400" cy="861774"/>
          </a:xfrm>
        </p:spPr>
        <p:txBody>
          <a:bodyPr/>
          <a:lstStyle/>
          <a:p>
            <a:pPr algn="ctr"/>
            <a:r>
              <a:rPr lang="en-US" sz="2800" dirty="0"/>
              <a:t>Part II</a:t>
            </a:r>
            <a:br>
              <a:rPr lang="en-US" sz="2800" dirty="0"/>
            </a:br>
            <a:r>
              <a:rPr lang="en-US" sz="2800" dirty="0"/>
              <a:t>Model Validation/Evaluation</a:t>
            </a:r>
            <a:endParaRPr lang="en-US" dirty="0"/>
          </a:p>
        </p:txBody>
      </p:sp>
    </p:spTree>
    <p:extLst>
      <p:ext uri="{BB962C8B-B14F-4D97-AF65-F5344CB8AC3E}">
        <p14:creationId xmlns:p14="http://schemas.microsoft.com/office/powerpoint/2010/main" val="4271077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169333" y="272552"/>
            <a:ext cx="7603067" cy="384721"/>
          </a:xfrm>
        </p:spPr>
        <p:txBody>
          <a:bodyPr/>
          <a:lstStyle/>
          <a:p>
            <a:r>
              <a:rPr lang="en-US" dirty="0"/>
              <a:t>Definitions</a:t>
            </a:r>
            <a:endParaRPr lang="en-US" sz="2400" i="1" dirty="0"/>
          </a:p>
        </p:txBody>
      </p:sp>
      <p:sp>
        <p:nvSpPr>
          <p:cNvPr id="11" name="Rectangle 10"/>
          <p:cNvSpPr/>
          <p:nvPr/>
        </p:nvSpPr>
        <p:spPr>
          <a:xfrm>
            <a:off x="0" y="946348"/>
            <a:ext cx="8991600" cy="5770811"/>
          </a:xfrm>
          <a:prstGeom prst="rect">
            <a:avLst/>
          </a:prstGeom>
        </p:spPr>
        <p:txBody>
          <a:bodyPr wrap="square">
            <a:noAutofit/>
          </a:bodyPr>
          <a:lstStyle/>
          <a:p>
            <a:r>
              <a:rPr lang="en-US" sz="2000" dirty="0">
                <a:latin typeface="Times"/>
                <a:cs typeface="Times"/>
              </a:rPr>
              <a:t>“Given inevitable flaws and uncertainties, how should computational results be viewed by those who wish to act on them? The appropriate level of confidence in the results must stem from an understanding of a model’s limitations and the uncertainties inherent in its predictions. Ideally this understanding can be obtained from three interrelated processes that answer key questions: </a:t>
            </a:r>
          </a:p>
          <a:p>
            <a:pPr marL="406400" indent="-185738">
              <a:spcBef>
                <a:spcPts val="600"/>
              </a:spcBef>
              <a:buFont typeface="Arial"/>
              <a:buChar char="•"/>
            </a:pPr>
            <a:r>
              <a:rPr lang="en-US" sz="1900" i="1" dirty="0">
                <a:latin typeface="Times"/>
                <a:cs typeface="Times"/>
              </a:rPr>
              <a:t>Verification</a:t>
            </a:r>
            <a:r>
              <a:rPr lang="en-US" sz="1900" dirty="0">
                <a:latin typeface="Times"/>
                <a:cs typeface="Times"/>
              </a:rPr>
              <a:t>. How accurately does the computation solve the underlying equations of the model for the quantities of interest? </a:t>
            </a:r>
          </a:p>
          <a:p>
            <a:pPr marL="406400" indent="-185738">
              <a:spcBef>
                <a:spcPts val="600"/>
              </a:spcBef>
              <a:buFont typeface="Arial"/>
              <a:buChar char="•"/>
            </a:pPr>
            <a:r>
              <a:rPr lang="en-US" sz="1900" i="1" dirty="0">
                <a:latin typeface="Times"/>
                <a:cs typeface="Times"/>
              </a:rPr>
              <a:t>Validation. </a:t>
            </a:r>
            <a:r>
              <a:rPr lang="en-US" sz="1900" dirty="0">
                <a:latin typeface="Times"/>
                <a:cs typeface="Times"/>
              </a:rPr>
              <a:t>How accurately does the model represent reality for the quantities of interest.</a:t>
            </a:r>
          </a:p>
          <a:p>
            <a:pPr marL="406400" indent="-185738">
              <a:spcBef>
                <a:spcPts val="600"/>
              </a:spcBef>
              <a:buFont typeface="Arial"/>
              <a:buChar char="•"/>
            </a:pPr>
            <a:r>
              <a:rPr lang="en-US" sz="1900" i="1" dirty="0">
                <a:latin typeface="Times"/>
                <a:cs typeface="Times"/>
              </a:rPr>
              <a:t>Uncertainty quantification </a:t>
            </a:r>
            <a:r>
              <a:rPr lang="en-US" sz="1900" dirty="0">
                <a:latin typeface="Times"/>
                <a:cs typeface="Times"/>
              </a:rPr>
              <a:t>(UQ). How do the various sources of error and uncertainty feed into uncertainty in the model-based prediction of the quantities of interest?”</a:t>
            </a:r>
          </a:p>
          <a:p>
            <a:pPr algn="r"/>
            <a:r>
              <a:rPr lang="en-US" sz="2000" i="1" dirty="0">
                <a:latin typeface="Times"/>
                <a:cs typeface="Times"/>
              </a:rPr>
              <a:t>NAS (2012)</a:t>
            </a:r>
            <a:r>
              <a:rPr lang="en-US" sz="2000" dirty="0">
                <a:latin typeface="Times"/>
                <a:cs typeface="Times"/>
              </a:rPr>
              <a:t> </a:t>
            </a:r>
            <a:r>
              <a:rPr lang="en-US" sz="2000" i="1" dirty="0">
                <a:latin typeface="Times"/>
                <a:cs typeface="Times"/>
              </a:rPr>
              <a:t>ISBN 978-0-309-25634-6</a:t>
            </a:r>
          </a:p>
          <a:p>
            <a:endParaRPr lang="en-US" sz="2000" dirty="0">
              <a:latin typeface="Times"/>
              <a:cs typeface="Times"/>
            </a:endParaRPr>
          </a:p>
          <a:p>
            <a:r>
              <a:rPr lang="en-US" sz="2000" dirty="0">
                <a:latin typeface="Times"/>
                <a:cs typeface="Times"/>
              </a:rPr>
              <a:t>However, the first sentence in the summary of this report is:</a:t>
            </a:r>
          </a:p>
          <a:p>
            <a:pPr marL="406400"/>
            <a:r>
              <a:rPr lang="en-US" sz="2000" i="1" dirty="0">
                <a:latin typeface="Times"/>
                <a:cs typeface="Times"/>
              </a:rPr>
              <a:t>Computational models that simulate real-world physical processes are playing an ever-increasing role in engineering and physical sciences</a:t>
            </a:r>
            <a:r>
              <a:rPr lang="en-US" sz="2000" dirty="0">
                <a:latin typeface="Times"/>
                <a:cs typeface="Times"/>
              </a:rPr>
              <a:t>. </a:t>
            </a:r>
          </a:p>
          <a:p>
            <a:pPr marL="406400"/>
            <a:endParaRPr lang="en-US" sz="2000" dirty="0">
              <a:latin typeface="Times"/>
              <a:cs typeface="Times"/>
            </a:endParaRPr>
          </a:p>
          <a:p>
            <a:pPr algn="ctr"/>
            <a:r>
              <a:rPr lang="en-US" sz="2000" dirty="0">
                <a:ln>
                  <a:solidFill>
                    <a:srgbClr val="000090"/>
                  </a:solidFill>
                </a:ln>
                <a:latin typeface="Times"/>
                <a:cs typeface="Times"/>
              </a:rPr>
              <a:t>How might these principles apply to models of the socioeconomic system?</a:t>
            </a:r>
          </a:p>
        </p:txBody>
      </p:sp>
    </p:spTree>
    <p:extLst>
      <p:ext uri="{BB962C8B-B14F-4D97-AF65-F5344CB8AC3E}">
        <p14:creationId xmlns:p14="http://schemas.microsoft.com/office/powerpoint/2010/main" val="3521163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Outline</a:t>
            </a:r>
          </a:p>
        </p:txBody>
      </p:sp>
      <p:sp>
        <p:nvSpPr>
          <p:cNvPr id="6" name="Content Placeholder 5"/>
          <p:cNvSpPr txBox="1">
            <a:spLocks noChangeArrowheads="1"/>
          </p:cNvSpPr>
          <p:nvPr/>
        </p:nvSpPr>
        <p:spPr bwMode="auto">
          <a:xfrm>
            <a:off x="457200" y="1610848"/>
            <a:ext cx="7089776" cy="426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lgn="l" defTabSz="457200" rtl="0" eaLnBrk="1" latinLnBrk="0" hangingPunct="1">
              <a:spcBef>
                <a:spcPts val="0"/>
              </a:spcBef>
              <a:buSzPct val="100000"/>
              <a:buFontTx/>
              <a:buBlip>
                <a:blip r:embed="rId2"/>
              </a:buBlip>
              <a:defRPr sz="2000" kern="1200">
                <a:solidFill>
                  <a:schemeClr val="tx1"/>
                </a:solidFill>
                <a:latin typeface="Arial"/>
                <a:ea typeface="+mn-ea"/>
                <a:cs typeface="Arial"/>
              </a:defRPr>
            </a:lvl1pPr>
            <a:lvl2pPr marL="742950" indent="-285750" algn="l" defTabSz="457200" rtl="0" eaLnBrk="1" latinLnBrk="0" hangingPunct="1">
              <a:spcBef>
                <a:spcPts val="0"/>
              </a:spcBef>
              <a:buSzPct val="100000"/>
              <a:buFontTx/>
              <a:buBlip>
                <a:blip r:embed="rId3"/>
              </a:buBlip>
              <a:defRPr sz="1800" kern="1200">
                <a:solidFill>
                  <a:schemeClr val="tx1"/>
                </a:solidFill>
                <a:latin typeface="Arial"/>
                <a:ea typeface="+mn-ea"/>
                <a:cs typeface="Arial"/>
              </a:defRPr>
            </a:lvl2pPr>
            <a:lvl3pPr marL="1143000" indent="-228600" algn="l" defTabSz="457200" rtl="0" eaLnBrk="1" latinLnBrk="0" hangingPunct="1">
              <a:spcBef>
                <a:spcPts val="0"/>
              </a:spcBef>
              <a:buSzPct val="100000"/>
              <a:buFontTx/>
              <a:buBlip>
                <a:blip r:embed="rId4"/>
              </a:buBlip>
              <a:defRPr sz="1600" kern="1200">
                <a:solidFill>
                  <a:schemeClr val="tx1"/>
                </a:solidFill>
                <a:latin typeface="Arial"/>
                <a:ea typeface="+mn-ea"/>
                <a:cs typeface="Arial"/>
              </a:defRPr>
            </a:lvl3pPr>
            <a:lvl4pPr marL="1600200" indent="-228600" algn="l" defTabSz="457200" rtl="0" eaLnBrk="1" latinLnBrk="0" hangingPunct="1">
              <a:spcBef>
                <a:spcPts val="0"/>
              </a:spcBef>
              <a:buSzPct val="100000"/>
              <a:buFontTx/>
              <a:buBlip>
                <a:blip r:embed="rId5"/>
              </a:buBlip>
              <a:defRPr sz="1400" kern="1200">
                <a:solidFill>
                  <a:schemeClr val="tx1"/>
                </a:solidFill>
                <a:latin typeface="Arial"/>
                <a:ea typeface="+mn-ea"/>
                <a:cs typeface="Arial"/>
              </a:defRPr>
            </a:lvl4pPr>
            <a:lvl5pPr marL="2057400" indent="-228600" algn="l" defTabSz="457200" rtl="0" eaLnBrk="1" latinLnBrk="0" hangingPunct="1">
              <a:spcBef>
                <a:spcPts val="0"/>
              </a:spcBef>
              <a:buSzPct val="100000"/>
              <a:buFontTx/>
              <a:buBlip>
                <a:blip r:embed="rId2"/>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0" hangingPunct="0">
              <a:lnSpc>
                <a:spcPct val="85000"/>
              </a:lnSpc>
              <a:spcBef>
                <a:spcPct val="30000"/>
              </a:spcBef>
              <a:buClr>
                <a:schemeClr val="folHlink"/>
              </a:buClr>
              <a:buFont typeface="Wingdings" charset="0"/>
              <a:buNone/>
              <a:tabLst>
                <a:tab pos="515938" algn="l"/>
              </a:tabLst>
            </a:pPr>
            <a:r>
              <a:rPr lang="en-US" sz="2400" b="1" dirty="0"/>
              <a:t>Background</a:t>
            </a:r>
            <a:endParaRPr lang="en-US" sz="2400" dirty="0"/>
          </a:p>
          <a:p>
            <a:pPr marL="635000" lvl="1" indent="-292100">
              <a:buFont typeface="Wingdings" charset="2"/>
              <a:buChar char="Ø"/>
              <a:tabLst>
                <a:tab pos="515938" algn="l"/>
              </a:tabLst>
            </a:pPr>
            <a:r>
              <a:rPr lang="en-US" dirty="0"/>
              <a:t>What is an IAM</a:t>
            </a:r>
          </a:p>
          <a:p>
            <a:pPr marL="635000" lvl="1" indent="-292100">
              <a:buFont typeface="Wingdings" charset="2"/>
              <a:buChar char="Ø"/>
              <a:tabLst>
                <a:tab pos="515938" algn="l"/>
              </a:tabLst>
            </a:pPr>
            <a:r>
              <a:rPr lang="en-US" dirty="0"/>
              <a:t>Motivation</a:t>
            </a:r>
          </a:p>
          <a:p>
            <a:pPr eaLnBrk="0" hangingPunct="0">
              <a:lnSpc>
                <a:spcPct val="85000"/>
              </a:lnSpc>
              <a:spcBef>
                <a:spcPts val="2000"/>
              </a:spcBef>
              <a:buClr>
                <a:schemeClr val="folHlink"/>
              </a:buClr>
              <a:buFont typeface="Wingdings" charset="0"/>
              <a:buNone/>
              <a:tabLst>
                <a:tab pos="515938" algn="l"/>
              </a:tabLst>
            </a:pPr>
            <a:r>
              <a:rPr lang="en-US" sz="2400" b="1" dirty="0"/>
              <a:t>Uncertainty</a:t>
            </a:r>
            <a:endParaRPr lang="en-US" sz="2400" dirty="0"/>
          </a:p>
          <a:p>
            <a:pPr marL="635000" lvl="1" indent="-292100">
              <a:buFont typeface="Wingdings" charset="2"/>
              <a:buChar char="Ø"/>
              <a:tabLst>
                <a:tab pos="515938" algn="l"/>
              </a:tabLst>
            </a:pPr>
            <a:r>
              <a:rPr lang="en-US" dirty="0"/>
              <a:t>Sources of uncertainty</a:t>
            </a:r>
          </a:p>
          <a:p>
            <a:pPr marL="635000" lvl="1" indent="-292100">
              <a:buFont typeface="Wingdings" charset="2"/>
              <a:buChar char="Ø"/>
              <a:tabLst>
                <a:tab pos="515938" algn="l"/>
              </a:tabLst>
            </a:pPr>
            <a:r>
              <a:rPr lang="en-US" dirty="0"/>
              <a:t>Retrospective – SRES scenarios</a:t>
            </a:r>
          </a:p>
          <a:p>
            <a:pPr marL="635000" lvl="1" indent="-292100">
              <a:buFont typeface="Wingdings" charset="2"/>
              <a:buChar char="Ø"/>
              <a:tabLst>
                <a:tab pos="515938" algn="l"/>
              </a:tabLst>
            </a:pPr>
            <a:r>
              <a:rPr lang="en-US" sz="2000" dirty="0"/>
              <a:t>A couple more examples</a:t>
            </a:r>
          </a:p>
          <a:p>
            <a:pPr>
              <a:spcBef>
                <a:spcPts val="2000"/>
              </a:spcBef>
              <a:buFontTx/>
              <a:buNone/>
              <a:tabLst>
                <a:tab pos="515938" algn="l"/>
              </a:tabLst>
            </a:pPr>
            <a:r>
              <a:rPr lang="en-US" sz="2400" b="1" dirty="0"/>
              <a:t>Model validation/evaluation</a:t>
            </a:r>
          </a:p>
          <a:p>
            <a:pPr marL="635000" lvl="1" indent="-292100">
              <a:buFont typeface="Wingdings" charset="2"/>
              <a:buChar char="Ø"/>
              <a:tabLst>
                <a:tab pos="515938" algn="l"/>
              </a:tabLst>
            </a:pPr>
            <a:r>
              <a:rPr lang="en-US" dirty="0"/>
              <a:t>Definitions and theory</a:t>
            </a:r>
          </a:p>
          <a:p>
            <a:pPr marL="635000" lvl="1" indent="-292100">
              <a:buFont typeface="Wingdings" charset="2"/>
              <a:buChar char="Ø"/>
              <a:tabLst>
                <a:tab pos="515938" algn="l"/>
              </a:tabLst>
            </a:pPr>
            <a:r>
              <a:rPr lang="en-US" dirty="0"/>
              <a:t>Energy-economic and IAM models</a:t>
            </a:r>
          </a:p>
        </p:txBody>
      </p:sp>
    </p:spTree>
    <p:extLst>
      <p:ext uri="{BB962C8B-B14F-4D97-AF65-F5344CB8AC3E}">
        <p14:creationId xmlns:p14="http://schemas.microsoft.com/office/powerpoint/2010/main" val="3272554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92451"/>
            <a:ext cx="6629400" cy="384721"/>
          </a:xfrm>
        </p:spPr>
        <p:txBody>
          <a:bodyPr/>
          <a:lstStyle/>
          <a:p>
            <a:r>
              <a:rPr lang="en-US" dirty="0"/>
              <a:t>Lessons and Observations?</a:t>
            </a:r>
          </a:p>
        </p:txBody>
      </p:sp>
      <p:sp>
        <p:nvSpPr>
          <p:cNvPr id="4" name="Rectangle 3"/>
          <p:cNvSpPr>
            <a:spLocks noChangeArrowheads="1"/>
          </p:cNvSpPr>
          <p:nvPr/>
        </p:nvSpPr>
        <p:spPr bwMode="auto">
          <a:xfrm>
            <a:off x="190500" y="990600"/>
            <a:ext cx="8724900" cy="5467350"/>
          </a:xfrm>
          <a:prstGeom prst="rect">
            <a:avLst/>
          </a:prstGeom>
          <a:noFill/>
          <a:ln w="9525">
            <a:noFill/>
            <a:miter lim="800000"/>
            <a:headEnd/>
            <a:tailEnd/>
          </a:ln>
        </p:spPr>
        <p:txBody>
          <a:bodyPr lIns="0" tIns="0" rIns="0" bIns="0"/>
          <a:lstStyle/>
          <a:p>
            <a:pPr indent="1588" algn="ctr" eaLnBrk="0" hangingPunct="0">
              <a:lnSpc>
                <a:spcPct val="85000"/>
              </a:lnSpc>
              <a:spcBef>
                <a:spcPct val="30000"/>
              </a:spcBef>
              <a:buClr>
                <a:schemeClr val="folHlink"/>
              </a:buClr>
              <a:buFont typeface="Wingdings" pitchFamily="1" charset="2"/>
              <a:buNone/>
            </a:pPr>
            <a:endParaRPr lang="en-US" sz="800" b="1" dirty="0"/>
          </a:p>
          <a:p>
            <a:r>
              <a:rPr lang="en-US" sz="2000" dirty="0"/>
              <a:t>When is it possible to validate any model?</a:t>
            </a:r>
          </a:p>
          <a:p>
            <a:pPr marL="0" lvl="1" indent="-112713" eaLnBrk="0" hangingPunct="0">
              <a:lnSpc>
                <a:spcPct val="85000"/>
              </a:lnSpc>
              <a:spcBef>
                <a:spcPts val="1000"/>
              </a:spcBef>
              <a:buClr>
                <a:schemeClr val="tx2"/>
              </a:buClr>
              <a:buSzPct val="125000"/>
            </a:pPr>
            <a:endParaRPr lang="en-US" sz="100" dirty="0"/>
          </a:p>
          <a:p>
            <a:pPr marL="0" lvl="1" indent="-112713" eaLnBrk="0" hangingPunct="0">
              <a:lnSpc>
                <a:spcPct val="85000"/>
              </a:lnSpc>
              <a:spcBef>
                <a:spcPts val="1000"/>
              </a:spcBef>
              <a:buClr>
                <a:schemeClr val="tx2"/>
              </a:buClr>
              <a:buSzPct val="125000"/>
            </a:pPr>
            <a:endParaRPr lang="en-US" sz="100" dirty="0"/>
          </a:p>
          <a:p>
            <a:pPr marL="0" lvl="1" indent="-112713" eaLnBrk="0" hangingPunct="0">
              <a:lnSpc>
                <a:spcPct val="85000"/>
              </a:lnSpc>
              <a:spcBef>
                <a:spcPts val="1000"/>
              </a:spcBef>
              <a:buClr>
                <a:schemeClr val="tx2"/>
              </a:buClr>
              <a:buSzPct val="125000"/>
            </a:pPr>
            <a:endParaRPr lang="en-US" sz="100" dirty="0"/>
          </a:p>
          <a:p>
            <a:pPr marL="0" lvl="1" indent="-112713" eaLnBrk="0" hangingPunct="0">
              <a:lnSpc>
                <a:spcPct val="85000"/>
              </a:lnSpc>
              <a:spcBef>
                <a:spcPts val="1000"/>
              </a:spcBef>
              <a:buClr>
                <a:schemeClr val="tx2"/>
              </a:buClr>
              <a:buSzPct val="125000"/>
            </a:pPr>
            <a:endParaRPr lang="en-US" sz="100" dirty="0"/>
          </a:p>
          <a:p>
            <a:pPr marL="0" lvl="1" indent="-112713" eaLnBrk="0" hangingPunct="0">
              <a:lnSpc>
                <a:spcPct val="85000"/>
              </a:lnSpc>
              <a:spcBef>
                <a:spcPts val="1000"/>
              </a:spcBef>
              <a:buClr>
                <a:schemeClr val="tx2"/>
              </a:buClr>
              <a:buSzPct val="125000"/>
            </a:pPr>
            <a:endParaRPr lang="en-US" sz="100" dirty="0"/>
          </a:p>
          <a:p>
            <a:pPr marL="0" lvl="1" indent="-112713" eaLnBrk="0" hangingPunct="0">
              <a:lnSpc>
                <a:spcPct val="85000"/>
              </a:lnSpc>
              <a:spcBef>
                <a:spcPts val="1000"/>
              </a:spcBef>
              <a:buClr>
                <a:schemeClr val="tx2"/>
              </a:buClr>
              <a:buSzPct val="125000"/>
            </a:pPr>
            <a:endParaRPr lang="en-US" sz="100" dirty="0"/>
          </a:p>
          <a:p>
            <a:pPr marL="0" lvl="1" indent="-112713" eaLnBrk="0" hangingPunct="0">
              <a:lnSpc>
                <a:spcPct val="85000"/>
              </a:lnSpc>
              <a:spcBef>
                <a:spcPts val="1000"/>
              </a:spcBef>
              <a:buClr>
                <a:schemeClr val="tx2"/>
              </a:buClr>
              <a:buSzPct val="125000"/>
            </a:pPr>
            <a:endParaRPr lang="en-US" sz="100" dirty="0"/>
          </a:p>
          <a:p>
            <a:pPr marL="0" lvl="1" indent="-112713" eaLnBrk="0" hangingPunct="0">
              <a:lnSpc>
                <a:spcPct val="85000"/>
              </a:lnSpc>
              <a:spcBef>
                <a:spcPts val="1000"/>
              </a:spcBef>
              <a:buClr>
                <a:schemeClr val="tx2"/>
              </a:buClr>
              <a:buSzPct val="125000"/>
            </a:pPr>
            <a:endParaRPr lang="en-US" sz="100" dirty="0"/>
          </a:p>
          <a:p>
            <a:pPr marL="0" lvl="1" indent="-112713" eaLnBrk="0" hangingPunct="0">
              <a:lnSpc>
                <a:spcPct val="85000"/>
              </a:lnSpc>
              <a:spcBef>
                <a:spcPts val="1000"/>
              </a:spcBef>
              <a:buClr>
                <a:schemeClr val="tx2"/>
              </a:buClr>
              <a:buSzPct val="125000"/>
            </a:pPr>
            <a:endParaRPr lang="en-US" sz="100" dirty="0"/>
          </a:p>
          <a:p>
            <a:pPr marL="0" lvl="1" indent="-112713" eaLnBrk="0" hangingPunct="0">
              <a:lnSpc>
                <a:spcPct val="85000"/>
              </a:lnSpc>
              <a:spcBef>
                <a:spcPts val="1000"/>
              </a:spcBef>
              <a:buClr>
                <a:schemeClr val="tx2"/>
              </a:buClr>
              <a:buSzPct val="125000"/>
            </a:pPr>
            <a:endParaRPr lang="en-US" sz="100" dirty="0"/>
          </a:p>
          <a:p>
            <a:pPr marL="0" lvl="1" indent="-112713" eaLnBrk="0" hangingPunct="0">
              <a:lnSpc>
                <a:spcPct val="85000"/>
              </a:lnSpc>
              <a:spcBef>
                <a:spcPts val="1000"/>
              </a:spcBef>
              <a:buClr>
                <a:schemeClr val="tx2"/>
              </a:buClr>
              <a:buSzPct val="125000"/>
            </a:pPr>
            <a:endParaRPr lang="en-US" sz="100" dirty="0"/>
          </a:p>
          <a:p>
            <a:pPr marL="0" lvl="1" indent="-112713" eaLnBrk="0" hangingPunct="0">
              <a:lnSpc>
                <a:spcPct val="85000"/>
              </a:lnSpc>
              <a:spcBef>
                <a:spcPts val="1000"/>
              </a:spcBef>
              <a:buClr>
                <a:schemeClr val="tx2"/>
              </a:buClr>
              <a:buSzPct val="125000"/>
            </a:pPr>
            <a:endParaRPr lang="en-US" sz="100" dirty="0"/>
          </a:p>
          <a:p>
            <a:pPr marL="0" lvl="1" indent="-112713" eaLnBrk="0" hangingPunct="0">
              <a:lnSpc>
                <a:spcPct val="85000"/>
              </a:lnSpc>
              <a:spcBef>
                <a:spcPts val="1000"/>
              </a:spcBef>
              <a:buClr>
                <a:schemeClr val="tx2"/>
              </a:buClr>
              <a:buSzPct val="125000"/>
            </a:pPr>
            <a:endParaRPr lang="en-US" sz="100" dirty="0"/>
          </a:p>
          <a:p>
            <a:pPr marL="0" lvl="1" indent="-112713" eaLnBrk="0" hangingPunct="0">
              <a:lnSpc>
                <a:spcPct val="85000"/>
              </a:lnSpc>
              <a:spcBef>
                <a:spcPts val="1000"/>
              </a:spcBef>
              <a:buClr>
                <a:schemeClr val="tx2"/>
              </a:buClr>
              <a:buSzPct val="125000"/>
            </a:pPr>
            <a:endParaRPr lang="en-US" sz="100" dirty="0"/>
          </a:p>
          <a:p>
            <a:pPr marL="0" lvl="1" eaLnBrk="0" hangingPunct="0">
              <a:lnSpc>
                <a:spcPct val="85000"/>
              </a:lnSpc>
              <a:spcBef>
                <a:spcPct val="30000"/>
              </a:spcBef>
              <a:buClr>
                <a:srgbClr val="000090"/>
              </a:buClr>
              <a:buSzPct val="90000"/>
            </a:pPr>
            <a:endParaRPr lang="en-US" dirty="0"/>
          </a:p>
          <a:p>
            <a:pPr marL="0" lvl="1" eaLnBrk="0" hangingPunct="0">
              <a:lnSpc>
                <a:spcPct val="85000"/>
              </a:lnSpc>
              <a:spcBef>
                <a:spcPct val="30000"/>
              </a:spcBef>
              <a:buClr>
                <a:srgbClr val="000090"/>
              </a:buClr>
              <a:buSzPct val="90000"/>
            </a:pPr>
            <a:r>
              <a:rPr lang="en-US" dirty="0"/>
              <a:t>While models of physical systems, in principle, may satisfy some of these requirements, </a:t>
            </a:r>
            <a:r>
              <a:rPr lang="en-US" dirty="0" err="1"/>
              <a:t>Oreskes</a:t>
            </a:r>
            <a:r>
              <a:rPr lang="en-US" dirty="0"/>
              <a:t> et al. (1994) argue that models of natural systems can never be validated.</a:t>
            </a:r>
          </a:p>
          <a:p>
            <a:pPr marL="520700" lvl="1" eaLnBrk="0" hangingPunct="0">
              <a:lnSpc>
                <a:spcPct val="90000"/>
              </a:lnSpc>
              <a:spcBef>
                <a:spcPts val="1600"/>
              </a:spcBef>
              <a:buClr>
                <a:srgbClr val="000090"/>
              </a:buClr>
              <a:buSzPct val="90000"/>
            </a:pPr>
            <a:r>
              <a:rPr lang="en-US" sz="2000" i="1" dirty="0"/>
              <a:t>Verification and validation of numerical models of natural systems is impossible. This is because natural systems are never closed and because model results are always non-unique. Models can be confirmed by the demonstration of agreement between observation and prediction, …. The primary value of models is heuristic.</a:t>
            </a:r>
          </a:p>
          <a:p>
            <a:pPr marL="520700" lvl="1" eaLnBrk="0" hangingPunct="0">
              <a:lnSpc>
                <a:spcPct val="85000"/>
              </a:lnSpc>
              <a:spcBef>
                <a:spcPts val="1600"/>
              </a:spcBef>
              <a:buClr>
                <a:srgbClr val="000090"/>
              </a:buClr>
              <a:buSzPct val="90000"/>
            </a:pPr>
            <a:endParaRPr lang="en-US" sz="1200" i="1" dirty="0"/>
          </a:p>
        </p:txBody>
      </p:sp>
      <p:sp>
        <p:nvSpPr>
          <p:cNvPr id="5" name="Rectangle 4"/>
          <p:cNvSpPr>
            <a:spLocks noChangeArrowheads="1"/>
          </p:cNvSpPr>
          <p:nvPr/>
        </p:nvSpPr>
        <p:spPr bwMode="auto">
          <a:xfrm>
            <a:off x="330200" y="1473200"/>
            <a:ext cx="8369300" cy="2000250"/>
          </a:xfrm>
          <a:prstGeom prst="rect">
            <a:avLst/>
          </a:prstGeom>
          <a:solidFill>
            <a:srgbClr val="FFFF99"/>
          </a:solidFill>
          <a:ln w="9525">
            <a:noFill/>
            <a:miter lim="800000"/>
            <a:headEnd/>
            <a:tailEnd/>
          </a:ln>
        </p:spPr>
        <p:txBody>
          <a:bodyPr lIns="0" tIns="0" rIns="0" bIns="0"/>
          <a:lstStyle/>
          <a:p>
            <a:pPr marL="520700" indent="-342900"/>
            <a:r>
              <a:rPr lang="en-US" sz="2000" dirty="0"/>
              <a:t>Hodges &amp; Dewar (1992) proposed the following (widely cited) criteria:</a:t>
            </a:r>
          </a:p>
          <a:p>
            <a:pPr marL="520700" lvl="2" indent="-342900" eaLnBrk="0" hangingPunct="0">
              <a:lnSpc>
                <a:spcPct val="85000"/>
              </a:lnSpc>
              <a:spcBef>
                <a:spcPct val="30000"/>
              </a:spcBef>
              <a:buClr>
                <a:srgbClr val="000090"/>
              </a:buClr>
              <a:buSzPct val="90000"/>
              <a:buFont typeface="Wingdings" charset="2"/>
              <a:buChar char="§"/>
            </a:pPr>
            <a:r>
              <a:rPr lang="en-US" dirty="0"/>
              <a:t>Modeled variables are observable,</a:t>
            </a:r>
          </a:p>
          <a:p>
            <a:pPr marL="520700" lvl="2" indent="-342900" eaLnBrk="0" hangingPunct="0">
              <a:lnSpc>
                <a:spcPct val="85000"/>
              </a:lnSpc>
              <a:spcBef>
                <a:spcPct val="30000"/>
              </a:spcBef>
              <a:buClr>
                <a:srgbClr val="000090"/>
              </a:buClr>
              <a:buSzPct val="90000"/>
              <a:buFont typeface="Wingdings" charset="2"/>
              <a:buChar char="§"/>
            </a:pPr>
            <a:r>
              <a:rPr lang="en-US" dirty="0"/>
              <a:t>Relationships exhibit constancy of structure in time,</a:t>
            </a:r>
          </a:p>
          <a:p>
            <a:pPr marL="520700" lvl="2" indent="-342900" eaLnBrk="0" hangingPunct="0">
              <a:lnSpc>
                <a:spcPct val="85000"/>
              </a:lnSpc>
              <a:spcBef>
                <a:spcPct val="30000"/>
              </a:spcBef>
              <a:buClr>
                <a:srgbClr val="000090"/>
              </a:buClr>
              <a:buSzPct val="90000"/>
              <a:buFont typeface="Wingdings" charset="2"/>
              <a:buChar char="§"/>
            </a:pPr>
            <a:r>
              <a:rPr lang="en-US" dirty="0"/>
              <a:t>Exhibit constancy across variations in conditions not specified in the model, and</a:t>
            </a:r>
          </a:p>
          <a:p>
            <a:pPr marL="520700" lvl="2" indent="-342900" eaLnBrk="0" hangingPunct="0">
              <a:lnSpc>
                <a:spcPct val="85000"/>
              </a:lnSpc>
              <a:spcBef>
                <a:spcPct val="30000"/>
              </a:spcBef>
              <a:buClr>
                <a:srgbClr val="000090"/>
              </a:buClr>
              <a:buSzPct val="90000"/>
              <a:buFont typeface="Wingdings" charset="2"/>
              <a:buChar char="§"/>
            </a:pPr>
            <a:r>
              <a:rPr lang="en-US" dirty="0"/>
              <a:t>Permit the collection of ample and accurate data.</a:t>
            </a:r>
          </a:p>
          <a:p>
            <a:pPr marL="0" lvl="1" indent="-112713" eaLnBrk="0" hangingPunct="0">
              <a:lnSpc>
                <a:spcPct val="85000"/>
              </a:lnSpc>
              <a:spcBef>
                <a:spcPts val="1000"/>
              </a:spcBef>
              <a:buClr>
                <a:schemeClr val="tx2"/>
              </a:buClr>
              <a:buSzPct val="125000"/>
            </a:pPr>
            <a:endParaRPr lang="en-US" sz="100" dirty="0"/>
          </a:p>
        </p:txBody>
      </p:sp>
      <p:sp>
        <p:nvSpPr>
          <p:cNvPr id="2" name="Rectangle 1">
            <a:extLst>
              <a:ext uri="{FF2B5EF4-FFF2-40B4-BE49-F238E27FC236}">
                <a16:creationId xmlns:a16="http://schemas.microsoft.com/office/drawing/2014/main" id="{E95EDCC2-6140-EFD6-8A40-7D1512151B07}"/>
              </a:ext>
            </a:extLst>
          </p:cNvPr>
          <p:cNvSpPr/>
          <p:nvPr/>
        </p:nvSpPr>
        <p:spPr>
          <a:xfrm>
            <a:off x="96983" y="6048103"/>
            <a:ext cx="8818417" cy="723275"/>
          </a:xfrm>
          <a:prstGeom prst="rect">
            <a:avLst/>
          </a:prstGeom>
        </p:spPr>
        <p:txBody>
          <a:bodyPr wrap="square">
            <a:spAutoFit/>
          </a:bodyPr>
          <a:lstStyle/>
          <a:p>
            <a:r>
              <a:rPr lang="en-US" sz="1200" dirty="0"/>
              <a:t>Hodges, J. S. (1991). "6 (or So) Things You Can Do with a Bad Model." Operations Research 39(3): 355-365.</a:t>
            </a:r>
          </a:p>
          <a:p>
            <a:pPr>
              <a:spcBef>
                <a:spcPts val="600"/>
              </a:spcBef>
            </a:pPr>
            <a:r>
              <a:rPr lang="en-US" sz="1200" dirty="0"/>
              <a:t>Oreskes, N., K. </a:t>
            </a:r>
            <a:r>
              <a:rPr lang="en-US" sz="1200" dirty="0" err="1"/>
              <a:t>Shraderfrechette</a:t>
            </a:r>
            <a:r>
              <a:rPr lang="en-US" sz="1200" dirty="0"/>
              <a:t>, et al. (1994). "Verification, Validation, and Confirmation of Numerical-Models in the Earth-Sciences." Science 263(5147): 641-646.</a:t>
            </a:r>
          </a:p>
        </p:txBody>
      </p:sp>
    </p:spTree>
    <p:extLst>
      <p:ext uri="{BB962C8B-B14F-4D97-AF65-F5344CB8AC3E}">
        <p14:creationId xmlns:p14="http://schemas.microsoft.com/office/powerpoint/2010/main" val="469295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2400" y="3607308"/>
            <a:ext cx="4724400" cy="3212592"/>
            <a:chOff x="152400" y="3607308"/>
            <a:chExt cx="4724400" cy="3212592"/>
          </a:xfrm>
        </p:grpSpPr>
        <p:pic>
          <p:nvPicPr>
            <p:cNvPr id="12" name="Picture 11"/>
            <p:cNvPicPr>
              <a:picLocks noChangeAspect="1"/>
            </p:cNvPicPr>
            <p:nvPr/>
          </p:nvPicPr>
          <p:blipFill>
            <a:blip r:embed="rId4"/>
            <a:stretch>
              <a:fillRect/>
            </a:stretch>
          </p:blipFill>
          <p:spPr>
            <a:xfrm>
              <a:off x="152400" y="3607308"/>
              <a:ext cx="4724400" cy="3212592"/>
            </a:xfrm>
            <a:prstGeom prst="rect">
              <a:avLst/>
            </a:prstGeom>
          </p:spPr>
        </p:pic>
        <p:sp>
          <p:nvSpPr>
            <p:cNvPr id="13" name="Oval 12"/>
            <p:cNvSpPr/>
            <p:nvPr/>
          </p:nvSpPr>
          <p:spPr>
            <a:xfrm>
              <a:off x="1295400" y="5562600"/>
              <a:ext cx="646497" cy="372625"/>
            </a:xfrm>
            <a:prstGeom prst="ellipse">
              <a:avLst/>
            </a:prstGeom>
            <a:no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57200" y="100091"/>
            <a:ext cx="6629400" cy="769441"/>
          </a:xfrm>
        </p:spPr>
        <p:txBody>
          <a:bodyPr/>
          <a:lstStyle/>
          <a:p>
            <a:r>
              <a:rPr lang="en-US" dirty="0"/>
              <a:t>Validation is an issue that physical models have long dealt with.</a:t>
            </a:r>
          </a:p>
        </p:txBody>
      </p:sp>
      <p:sp>
        <p:nvSpPr>
          <p:cNvPr id="4" name="Rectangle 3"/>
          <p:cNvSpPr/>
          <p:nvPr/>
        </p:nvSpPr>
        <p:spPr>
          <a:xfrm>
            <a:off x="152400" y="1828800"/>
            <a:ext cx="2514600" cy="1066800"/>
          </a:xfrm>
          <a:prstGeom prst="rect">
            <a:avLst/>
          </a:prstGeom>
        </p:spPr>
        <p:txBody>
          <a:bodyPr wrap="square">
            <a:noAutofit/>
          </a:bodyPr>
          <a:lstStyle/>
          <a:p>
            <a:r>
              <a:rPr lang="en-US" sz="2000" dirty="0">
                <a:latin typeface="Times"/>
                <a:cs typeface="Times"/>
              </a:rPr>
              <a:t>Climate models give a wide range of results even over the historical era.</a:t>
            </a:r>
          </a:p>
        </p:txBody>
      </p:sp>
      <p:pic>
        <p:nvPicPr>
          <p:cNvPr id="6" name="Picture 5"/>
          <p:cNvPicPr>
            <a:picLocks noChangeAspect="1"/>
          </p:cNvPicPr>
          <p:nvPr/>
        </p:nvPicPr>
        <p:blipFill>
          <a:blip r:embed="rId5"/>
          <a:stretch>
            <a:fillRect/>
          </a:stretch>
        </p:blipFill>
        <p:spPr>
          <a:xfrm>
            <a:off x="2895600" y="951889"/>
            <a:ext cx="6400800" cy="3924911"/>
          </a:xfrm>
          <a:prstGeom prst="rect">
            <a:avLst/>
          </a:prstGeom>
        </p:spPr>
      </p:pic>
      <p:sp>
        <p:nvSpPr>
          <p:cNvPr id="7" name="Rectangle 6"/>
          <p:cNvSpPr/>
          <p:nvPr/>
        </p:nvSpPr>
        <p:spPr>
          <a:xfrm>
            <a:off x="3581400" y="1600200"/>
            <a:ext cx="2133600" cy="533399"/>
          </a:xfrm>
          <a:prstGeom prst="rect">
            <a:avLst/>
          </a:prstGeom>
          <a:solidFill>
            <a:schemeClr val="bg1"/>
          </a:solidFill>
          <a:ln>
            <a:solidFill>
              <a:srgbClr val="000000"/>
            </a:solidFill>
          </a:ln>
        </p:spPr>
        <p:txBody>
          <a:bodyPr wrap="square">
            <a:spAutoFit/>
          </a:bodyPr>
          <a:lstStyle/>
          <a:p>
            <a:pPr algn="ctr"/>
            <a:r>
              <a:rPr lang="en-US" sz="1400" dirty="0"/>
              <a:t>One run from each CMIP3 model per SRES scenario.</a:t>
            </a:r>
          </a:p>
        </p:txBody>
      </p:sp>
      <p:sp>
        <p:nvSpPr>
          <p:cNvPr id="10" name="Rectangle 9"/>
          <p:cNvSpPr/>
          <p:nvPr/>
        </p:nvSpPr>
        <p:spPr>
          <a:xfrm>
            <a:off x="5943600" y="5105400"/>
            <a:ext cx="3048000" cy="1295400"/>
          </a:xfrm>
          <a:prstGeom prst="rect">
            <a:avLst/>
          </a:prstGeom>
        </p:spPr>
        <p:txBody>
          <a:bodyPr wrap="square">
            <a:noAutofit/>
          </a:bodyPr>
          <a:lstStyle/>
          <a:p>
            <a:r>
              <a:rPr lang="en-US" sz="2000" dirty="0">
                <a:latin typeface="Times"/>
                <a:cs typeface="Times"/>
              </a:rPr>
              <a:t>Climate results are usually presented as normalized over a common historical period…</a:t>
            </a:r>
          </a:p>
        </p:txBody>
      </p:sp>
      <p:sp>
        <p:nvSpPr>
          <p:cNvPr id="15" name="Left Arrow 14"/>
          <p:cNvSpPr/>
          <p:nvPr/>
        </p:nvSpPr>
        <p:spPr>
          <a:xfrm>
            <a:off x="5029200" y="5562600"/>
            <a:ext cx="762000" cy="3810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59725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92451"/>
            <a:ext cx="6629400" cy="384721"/>
          </a:xfrm>
        </p:spPr>
        <p:txBody>
          <a:bodyPr/>
          <a:lstStyle/>
          <a:p>
            <a:r>
              <a:rPr lang="en-US" dirty="0"/>
              <a:t>How About IAMs?</a:t>
            </a:r>
          </a:p>
        </p:txBody>
      </p:sp>
      <p:sp>
        <p:nvSpPr>
          <p:cNvPr id="6" name="Rectangle 3"/>
          <p:cNvSpPr>
            <a:spLocks noChangeArrowheads="1"/>
          </p:cNvSpPr>
          <p:nvPr/>
        </p:nvSpPr>
        <p:spPr bwMode="auto">
          <a:xfrm>
            <a:off x="177800" y="2971800"/>
            <a:ext cx="8369300" cy="3632200"/>
          </a:xfrm>
          <a:prstGeom prst="rect">
            <a:avLst/>
          </a:prstGeom>
          <a:noFill/>
          <a:ln w="9525">
            <a:noFill/>
            <a:miter lim="800000"/>
            <a:headEnd/>
            <a:tailEnd/>
          </a:ln>
        </p:spPr>
        <p:txBody>
          <a:bodyPr lIns="0" tIns="0" rIns="0" bIns="0"/>
          <a:lstStyle/>
          <a:p>
            <a:pPr indent="1588" algn="ctr" eaLnBrk="0" hangingPunct="0">
              <a:lnSpc>
                <a:spcPct val="85000"/>
              </a:lnSpc>
              <a:spcBef>
                <a:spcPct val="30000"/>
              </a:spcBef>
              <a:buClr>
                <a:schemeClr val="folHlink"/>
              </a:buClr>
              <a:buFont typeface="Wingdings" pitchFamily="1" charset="2"/>
              <a:buNone/>
            </a:pPr>
            <a:endParaRPr lang="en-US" sz="800" b="1" dirty="0"/>
          </a:p>
          <a:p>
            <a:pPr marL="0" lvl="1" eaLnBrk="0" hangingPunct="0">
              <a:lnSpc>
                <a:spcPct val="85000"/>
              </a:lnSpc>
              <a:spcBef>
                <a:spcPct val="30000"/>
              </a:spcBef>
              <a:buClr>
                <a:srgbClr val="000090"/>
              </a:buClr>
              <a:buSzPct val="90000"/>
            </a:pPr>
            <a:r>
              <a:rPr lang="en-US" dirty="0"/>
              <a:t>For energy system models, </a:t>
            </a:r>
            <a:r>
              <a:rPr lang="en-US" dirty="0" err="1"/>
              <a:t>Scher</a:t>
            </a:r>
            <a:r>
              <a:rPr lang="en-US" dirty="0"/>
              <a:t> &amp; </a:t>
            </a:r>
            <a:r>
              <a:rPr lang="en-US" dirty="0" err="1"/>
              <a:t>Koomey</a:t>
            </a:r>
            <a:r>
              <a:rPr lang="en-US" dirty="0"/>
              <a:t> (2011) state</a:t>
            </a:r>
            <a:r>
              <a:rPr lang="en-US" sz="1600" dirty="0"/>
              <a:t>:</a:t>
            </a:r>
          </a:p>
          <a:p>
            <a:pPr marL="520700" lvl="1" eaLnBrk="0" hangingPunct="0">
              <a:spcBef>
                <a:spcPct val="30000"/>
              </a:spcBef>
              <a:buClr>
                <a:srgbClr val="000090"/>
              </a:buClr>
              <a:buSzPct val="90000"/>
            </a:pPr>
            <a:r>
              <a:rPr lang="en-US" i="1" dirty="0"/>
              <a:t>Physical systems generally exhibit such structural constancy, but economic and social systems do not. Dynamic market forces, influenced by non-linear technological and behavioral changes, are highly uncertain and are subject to rapid changes. Consequently, economic modelers cannot assume a level of structural rigidity in the economy sufficient to satisfy criteria 2 and 3 above. As a result, models that attempt to describe economic systems will not yield accurate results, especially in the long term.</a:t>
            </a:r>
            <a:endParaRPr lang="en-US" sz="1600" i="1" dirty="0"/>
          </a:p>
          <a:p>
            <a:pPr marL="520700" lvl="1" eaLnBrk="0" hangingPunct="0">
              <a:spcBef>
                <a:spcPct val="30000"/>
              </a:spcBef>
              <a:buClr>
                <a:srgbClr val="000090"/>
              </a:buClr>
              <a:buSzPct val="90000"/>
            </a:pPr>
            <a:endParaRPr lang="en-US" sz="1600" i="1" dirty="0"/>
          </a:p>
          <a:p>
            <a:pPr marL="520700" indent="-342900"/>
            <a:r>
              <a:rPr lang="en-US" sz="2000" dirty="0"/>
              <a:t>So what are such models good for?</a:t>
            </a:r>
          </a:p>
        </p:txBody>
      </p:sp>
      <p:sp>
        <p:nvSpPr>
          <p:cNvPr id="7" name="Rectangle 6"/>
          <p:cNvSpPr>
            <a:spLocks noChangeArrowheads="1"/>
          </p:cNvSpPr>
          <p:nvPr/>
        </p:nvSpPr>
        <p:spPr bwMode="auto">
          <a:xfrm>
            <a:off x="330200" y="1187450"/>
            <a:ext cx="8369300" cy="1606550"/>
          </a:xfrm>
          <a:prstGeom prst="rect">
            <a:avLst/>
          </a:prstGeom>
          <a:solidFill>
            <a:srgbClr val="FFFF99"/>
          </a:solidFill>
          <a:ln w="9525">
            <a:noFill/>
            <a:miter lim="800000"/>
            <a:headEnd/>
            <a:tailEnd/>
          </a:ln>
        </p:spPr>
        <p:txBody>
          <a:bodyPr lIns="0" tIns="0" rIns="0" bIns="0"/>
          <a:lstStyle/>
          <a:p>
            <a:pPr marL="520700" lvl="2" indent="-342900" eaLnBrk="0" hangingPunct="0">
              <a:lnSpc>
                <a:spcPct val="85000"/>
              </a:lnSpc>
              <a:spcBef>
                <a:spcPct val="30000"/>
              </a:spcBef>
              <a:buClr>
                <a:srgbClr val="000090"/>
              </a:buClr>
              <a:buSzPct val="90000"/>
              <a:buFont typeface="Wingdings" charset="2"/>
              <a:buChar char="§"/>
            </a:pPr>
            <a:r>
              <a:rPr lang="en-US" dirty="0"/>
              <a:t>Modeled variables are observable,</a:t>
            </a:r>
          </a:p>
          <a:p>
            <a:pPr marL="520700" lvl="2" indent="-342900" eaLnBrk="0" hangingPunct="0">
              <a:lnSpc>
                <a:spcPct val="85000"/>
              </a:lnSpc>
              <a:spcBef>
                <a:spcPct val="30000"/>
              </a:spcBef>
              <a:buClr>
                <a:srgbClr val="000090"/>
              </a:buClr>
              <a:buSzPct val="90000"/>
              <a:buFont typeface="Wingdings" charset="2"/>
              <a:buChar char="§"/>
            </a:pPr>
            <a:r>
              <a:rPr lang="en-US" dirty="0"/>
              <a:t>Relationships exhibit constancy of structure in time,</a:t>
            </a:r>
          </a:p>
          <a:p>
            <a:pPr marL="520700" lvl="2" indent="-342900" eaLnBrk="0" hangingPunct="0">
              <a:lnSpc>
                <a:spcPct val="85000"/>
              </a:lnSpc>
              <a:spcBef>
                <a:spcPct val="30000"/>
              </a:spcBef>
              <a:buClr>
                <a:srgbClr val="000090"/>
              </a:buClr>
              <a:buSzPct val="90000"/>
              <a:buFont typeface="Wingdings" charset="2"/>
              <a:buChar char="§"/>
            </a:pPr>
            <a:r>
              <a:rPr lang="en-US" dirty="0"/>
              <a:t>Exhibit constancy across variations in conditions not specified in the model, and</a:t>
            </a:r>
          </a:p>
          <a:p>
            <a:pPr marL="520700" lvl="2" indent="-342900" eaLnBrk="0" hangingPunct="0">
              <a:lnSpc>
                <a:spcPct val="85000"/>
              </a:lnSpc>
              <a:spcBef>
                <a:spcPct val="30000"/>
              </a:spcBef>
              <a:buClr>
                <a:srgbClr val="000090"/>
              </a:buClr>
              <a:buSzPct val="90000"/>
              <a:buFont typeface="Wingdings" charset="2"/>
              <a:buChar char="§"/>
            </a:pPr>
            <a:r>
              <a:rPr lang="en-US" dirty="0"/>
              <a:t>Permit the collection of ample and accurate data. 	</a:t>
            </a:r>
          </a:p>
          <a:p>
            <a:pPr marL="177800" lvl="2" algn="r" eaLnBrk="0" hangingPunct="0">
              <a:lnSpc>
                <a:spcPct val="85000"/>
              </a:lnSpc>
              <a:spcBef>
                <a:spcPts val="0"/>
              </a:spcBef>
              <a:buClr>
                <a:srgbClr val="000090"/>
              </a:buClr>
              <a:buSzPct val="90000"/>
            </a:pPr>
            <a:r>
              <a:rPr lang="en-US" sz="1100" dirty="0"/>
              <a:t>Hodges &amp; Dewar (1992)</a:t>
            </a:r>
          </a:p>
          <a:p>
            <a:pPr marL="0" lvl="1" indent="-112713" eaLnBrk="0" hangingPunct="0">
              <a:lnSpc>
                <a:spcPct val="85000"/>
              </a:lnSpc>
              <a:spcBef>
                <a:spcPts val="1000"/>
              </a:spcBef>
              <a:buClr>
                <a:schemeClr val="tx2"/>
              </a:buClr>
              <a:buSzPct val="125000"/>
            </a:pPr>
            <a:endParaRPr lang="en-US" sz="100" dirty="0"/>
          </a:p>
        </p:txBody>
      </p:sp>
      <p:sp>
        <p:nvSpPr>
          <p:cNvPr id="2" name="Rectangle 1">
            <a:extLst>
              <a:ext uri="{FF2B5EF4-FFF2-40B4-BE49-F238E27FC236}">
                <a16:creationId xmlns:a16="http://schemas.microsoft.com/office/drawing/2014/main" id="{11E564CB-2EAF-DEAD-ECA7-102ECED12682}"/>
              </a:ext>
            </a:extLst>
          </p:cNvPr>
          <p:cNvSpPr/>
          <p:nvPr/>
        </p:nvSpPr>
        <p:spPr>
          <a:xfrm>
            <a:off x="96983" y="6428601"/>
            <a:ext cx="8818417" cy="276999"/>
          </a:xfrm>
          <a:prstGeom prst="rect">
            <a:avLst/>
          </a:prstGeom>
        </p:spPr>
        <p:txBody>
          <a:bodyPr wrap="square">
            <a:spAutoFit/>
          </a:bodyPr>
          <a:lstStyle/>
          <a:p>
            <a:r>
              <a:rPr lang="en-US" sz="1200" dirty="0" err="1"/>
              <a:t>Scher</a:t>
            </a:r>
            <a:r>
              <a:rPr lang="en-US" sz="1200" dirty="0"/>
              <a:t>, I. and J. G. </a:t>
            </a:r>
            <a:r>
              <a:rPr lang="en-US" sz="1200" dirty="0" err="1"/>
              <a:t>Koomey</a:t>
            </a:r>
            <a:r>
              <a:rPr lang="en-US" sz="1200" dirty="0"/>
              <a:t> (2011). "Is accurate forecasting of economic systems possible?" Climatic Change 104(3-4): 473-479.</a:t>
            </a:r>
          </a:p>
        </p:txBody>
      </p:sp>
    </p:spTree>
    <p:extLst>
      <p:ext uri="{BB962C8B-B14F-4D97-AF65-F5344CB8AC3E}">
        <p14:creationId xmlns:p14="http://schemas.microsoft.com/office/powerpoint/2010/main" val="3004936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Energy-Economic Models</a:t>
            </a:r>
          </a:p>
        </p:txBody>
      </p:sp>
      <p:sp>
        <p:nvSpPr>
          <p:cNvPr id="4" name="Rectangle 3"/>
          <p:cNvSpPr/>
          <p:nvPr/>
        </p:nvSpPr>
        <p:spPr>
          <a:xfrm>
            <a:off x="152400" y="1066800"/>
            <a:ext cx="8839200" cy="2438400"/>
          </a:xfrm>
          <a:prstGeom prst="rect">
            <a:avLst/>
          </a:prstGeom>
        </p:spPr>
        <p:txBody>
          <a:bodyPr wrap="square">
            <a:noAutofit/>
          </a:bodyPr>
          <a:lstStyle/>
          <a:p>
            <a:r>
              <a:rPr lang="en-US" sz="2000" dirty="0">
                <a:latin typeface="Times"/>
                <a:cs typeface="Times"/>
              </a:rPr>
              <a:t>“Ultimately, economic and technological modelers need to face the fundamental reality of inconstancy in structural relationships. Economic systems are not the same as physical systems, and we shouldn’t model them as if they are. </a:t>
            </a:r>
            <a:r>
              <a:rPr lang="en-US" sz="2000" b="1" dirty="0">
                <a:latin typeface="Times"/>
                <a:cs typeface="Times"/>
              </a:rPr>
              <a:t>This does not mean that we cannot say anything useful about the future</a:t>
            </a:r>
            <a:r>
              <a:rPr lang="en-US" sz="2000" dirty="0">
                <a:latin typeface="Times"/>
                <a:cs typeface="Times"/>
              </a:rPr>
              <a:t>, just that we need to change how we think about these problems and use different terminology and tools to generate insights.”</a:t>
            </a:r>
          </a:p>
          <a:p>
            <a:pPr algn="r"/>
            <a:r>
              <a:rPr lang="en-US" sz="2000" dirty="0" err="1">
                <a:latin typeface="Times"/>
                <a:cs typeface="Times"/>
              </a:rPr>
              <a:t>Scher</a:t>
            </a:r>
            <a:r>
              <a:rPr lang="en-US" sz="2000" dirty="0">
                <a:latin typeface="Times"/>
                <a:cs typeface="Times"/>
              </a:rPr>
              <a:t> &amp; </a:t>
            </a:r>
            <a:r>
              <a:rPr lang="en-US" sz="2000" dirty="0" err="1">
                <a:latin typeface="Times"/>
                <a:cs typeface="Times"/>
              </a:rPr>
              <a:t>Koomey</a:t>
            </a:r>
            <a:r>
              <a:rPr lang="en-US" sz="2000" dirty="0">
                <a:latin typeface="Times"/>
                <a:cs typeface="Times"/>
              </a:rPr>
              <a:t> (2007)</a:t>
            </a:r>
          </a:p>
        </p:txBody>
      </p:sp>
      <p:sp>
        <p:nvSpPr>
          <p:cNvPr id="5" name="Rectangle 3"/>
          <p:cNvSpPr>
            <a:spLocks noChangeArrowheads="1"/>
          </p:cNvSpPr>
          <p:nvPr/>
        </p:nvSpPr>
        <p:spPr bwMode="auto">
          <a:xfrm>
            <a:off x="228600" y="3505200"/>
            <a:ext cx="8686800" cy="3003550"/>
          </a:xfrm>
          <a:prstGeom prst="rect">
            <a:avLst/>
          </a:prstGeom>
          <a:noFill/>
          <a:ln w="9525">
            <a:noFill/>
            <a:miter lim="800000"/>
            <a:headEnd/>
            <a:tailEnd/>
          </a:ln>
        </p:spPr>
        <p:txBody>
          <a:bodyPr lIns="0" tIns="0" rIns="0" bIns="0"/>
          <a:lstStyle/>
          <a:p>
            <a:pPr indent="1588" algn="ctr" eaLnBrk="0" hangingPunct="0">
              <a:lnSpc>
                <a:spcPct val="85000"/>
              </a:lnSpc>
              <a:spcBef>
                <a:spcPct val="30000"/>
              </a:spcBef>
              <a:buClr>
                <a:schemeClr val="folHlink"/>
              </a:buClr>
              <a:buFont typeface="Wingdings" pitchFamily="1" charset="2"/>
              <a:buNone/>
            </a:pPr>
            <a:endParaRPr lang="en-US" sz="800" b="1" dirty="0"/>
          </a:p>
          <a:p>
            <a:r>
              <a:rPr lang="en-US" sz="2000" dirty="0"/>
              <a:t>Craig et al. (2002), expanding on Hodges &amp; Dewar (1992), identify several uses, some of which have long been identified by the IAM community.</a:t>
            </a:r>
          </a:p>
          <a:p>
            <a:pPr marL="800100" lvl="2" indent="-330200" eaLnBrk="0" hangingPunct="0">
              <a:lnSpc>
                <a:spcPct val="85000"/>
              </a:lnSpc>
              <a:spcBef>
                <a:spcPts val="1200"/>
              </a:spcBef>
              <a:buClr>
                <a:srgbClr val="000090"/>
              </a:buClr>
              <a:buSzPct val="90000"/>
            </a:pPr>
            <a:r>
              <a:rPr lang="en-US" dirty="0"/>
              <a:t>1.	</a:t>
            </a:r>
            <a:r>
              <a:rPr lang="en-US" b="1" dirty="0"/>
              <a:t>As a bookkeeping devices,</a:t>
            </a:r>
          </a:p>
          <a:p>
            <a:pPr marL="800100" lvl="2" indent="-330200" eaLnBrk="0" hangingPunct="0">
              <a:lnSpc>
                <a:spcPct val="80000"/>
              </a:lnSpc>
              <a:spcBef>
                <a:spcPts val="400"/>
              </a:spcBef>
              <a:buClr>
                <a:srgbClr val="000090"/>
              </a:buClr>
              <a:buSzPct val="90000"/>
            </a:pPr>
            <a:r>
              <a:rPr lang="en-US" sz="1400" dirty="0">
                <a:solidFill>
                  <a:schemeClr val="bg1">
                    <a:lumMod val="50000"/>
                  </a:schemeClr>
                </a:solidFill>
              </a:rPr>
              <a:t>2.	as an aid in selling an idea or achieving political ends,</a:t>
            </a:r>
          </a:p>
          <a:p>
            <a:pPr marL="800100" lvl="2" indent="-330200" eaLnBrk="0" hangingPunct="0">
              <a:lnSpc>
                <a:spcPct val="80000"/>
              </a:lnSpc>
              <a:spcBef>
                <a:spcPts val="200"/>
              </a:spcBef>
              <a:buClr>
                <a:srgbClr val="000090"/>
              </a:buClr>
              <a:buSzPct val="90000"/>
            </a:pPr>
            <a:r>
              <a:rPr lang="en-US" sz="1400" dirty="0">
                <a:solidFill>
                  <a:schemeClr val="bg1">
                    <a:lumMod val="50000"/>
                  </a:schemeClr>
                </a:solidFill>
              </a:rPr>
              <a:t>3.	as a training aids,</a:t>
            </a:r>
          </a:p>
          <a:p>
            <a:pPr marL="800100" lvl="2" indent="-330200" eaLnBrk="0" hangingPunct="0">
              <a:lnSpc>
                <a:spcPct val="80000"/>
              </a:lnSpc>
              <a:spcBef>
                <a:spcPts val="200"/>
              </a:spcBef>
              <a:buClr>
                <a:srgbClr val="000090"/>
              </a:buClr>
              <a:buSzPct val="90000"/>
            </a:pPr>
            <a:r>
              <a:rPr lang="en-US" sz="1400" dirty="0">
                <a:solidFill>
                  <a:schemeClr val="bg1">
                    <a:lumMod val="50000"/>
                  </a:schemeClr>
                </a:solidFill>
              </a:rPr>
              <a:t>4.	as part of an automatic management system whose efficacy is not evaluated by using the model as if it were a true representation,</a:t>
            </a:r>
          </a:p>
          <a:p>
            <a:pPr marL="800100" lvl="2" indent="-330200" eaLnBrk="0" hangingPunct="0">
              <a:lnSpc>
                <a:spcPct val="85000"/>
              </a:lnSpc>
              <a:spcBef>
                <a:spcPct val="30000"/>
              </a:spcBef>
              <a:buClr>
                <a:srgbClr val="000090"/>
              </a:buClr>
              <a:buSzPct val="90000"/>
            </a:pPr>
            <a:r>
              <a:rPr lang="en-US" dirty="0"/>
              <a:t>5.	</a:t>
            </a:r>
            <a:r>
              <a:rPr lang="en-US" b="1" dirty="0"/>
              <a:t>as aids in communication and education,</a:t>
            </a:r>
          </a:p>
          <a:p>
            <a:pPr marL="800100" lvl="2" indent="-330200" eaLnBrk="0" hangingPunct="0">
              <a:lnSpc>
                <a:spcPct val="85000"/>
              </a:lnSpc>
              <a:spcBef>
                <a:spcPct val="30000"/>
              </a:spcBef>
              <a:buClr>
                <a:srgbClr val="000090"/>
              </a:buClr>
              <a:buSzPct val="90000"/>
            </a:pPr>
            <a:r>
              <a:rPr lang="en-US" b="1" dirty="0"/>
              <a:t>6.	to understand the bounds or limits on the range of potential outcomes, and</a:t>
            </a:r>
          </a:p>
          <a:p>
            <a:pPr marL="812800" lvl="2" indent="-342900" eaLnBrk="0" hangingPunct="0">
              <a:lnSpc>
                <a:spcPct val="85000"/>
              </a:lnSpc>
              <a:spcBef>
                <a:spcPct val="30000"/>
              </a:spcBef>
              <a:buClr>
                <a:srgbClr val="000090"/>
              </a:buClr>
              <a:buSzPct val="90000"/>
              <a:buAutoNum type="arabicPeriod" startAt="7"/>
            </a:pPr>
            <a:r>
              <a:rPr lang="en-US" b="1" dirty="0"/>
              <a:t>as aids to thinking and hypothesizing.</a:t>
            </a:r>
          </a:p>
          <a:p>
            <a:pPr marL="0" lvl="1" eaLnBrk="0" hangingPunct="0">
              <a:lnSpc>
                <a:spcPct val="85000"/>
              </a:lnSpc>
              <a:spcBef>
                <a:spcPct val="30000"/>
              </a:spcBef>
              <a:buClr>
                <a:srgbClr val="000090"/>
              </a:buClr>
              <a:buSzPct val="90000"/>
            </a:pPr>
            <a:endParaRPr lang="en-US" sz="1100" dirty="0"/>
          </a:p>
        </p:txBody>
      </p:sp>
      <p:cxnSp>
        <p:nvCxnSpPr>
          <p:cNvPr id="8" name="Straight Connector 7"/>
          <p:cNvCxnSpPr/>
          <p:nvPr/>
        </p:nvCxnSpPr>
        <p:spPr>
          <a:xfrm>
            <a:off x="533400" y="3429000"/>
            <a:ext cx="7772400"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87802426-8FF0-DFEE-0A8C-29A25FBE5A20}"/>
              </a:ext>
            </a:extLst>
          </p:cNvPr>
          <p:cNvSpPr/>
          <p:nvPr/>
        </p:nvSpPr>
        <p:spPr>
          <a:xfrm>
            <a:off x="96983" y="6396335"/>
            <a:ext cx="8818417" cy="461665"/>
          </a:xfrm>
          <a:prstGeom prst="rect">
            <a:avLst/>
          </a:prstGeom>
        </p:spPr>
        <p:txBody>
          <a:bodyPr wrap="square">
            <a:spAutoFit/>
          </a:bodyPr>
          <a:lstStyle/>
          <a:p>
            <a:r>
              <a:rPr lang="en-US" sz="1200" dirty="0"/>
              <a:t>Craig, P. P., A. </a:t>
            </a:r>
            <a:r>
              <a:rPr lang="en-US" sz="1200" dirty="0" err="1"/>
              <a:t>Gadgil</a:t>
            </a:r>
            <a:r>
              <a:rPr lang="en-US" sz="1200" dirty="0"/>
              <a:t>, et al. (2002). "What can history teach us? A retrospective examination of long-term energy forecasts for the United States." Annual Review of Energy and the Environment 27: 83-118</a:t>
            </a:r>
          </a:p>
        </p:txBody>
      </p:sp>
    </p:spTree>
    <p:extLst>
      <p:ext uri="{BB962C8B-B14F-4D97-AF65-F5344CB8AC3E}">
        <p14:creationId xmlns:p14="http://schemas.microsoft.com/office/powerpoint/2010/main" val="1529944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0" y="990600"/>
            <a:ext cx="8991600" cy="990600"/>
          </a:xfrm>
          <a:prstGeom prst="rect">
            <a:avLst/>
          </a:prstGeom>
        </p:spPr>
        <p:txBody>
          <a:bodyPr vert="horz" lIns="0" tIns="0" rIns="0" bIns="0" rtlCol="0">
            <a:normAutofit/>
          </a:bodyPr>
          <a:lstStyle>
            <a:lvl1pPr marL="342900" indent="-342900" algn="l" defTabSz="457200" rtl="0" eaLnBrk="1" latinLnBrk="0" hangingPunct="1">
              <a:spcBef>
                <a:spcPts val="0"/>
              </a:spcBef>
              <a:buSzPct val="100000"/>
              <a:buFontTx/>
              <a:buBlip>
                <a:blip r:embed="rId2"/>
              </a:buBlip>
              <a:defRPr sz="2000" kern="1200">
                <a:solidFill>
                  <a:schemeClr val="tx1"/>
                </a:solidFill>
                <a:latin typeface="Arial"/>
                <a:ea typeface="+mn-ea"/>
                <a:cs typeface="Arial"/>
              </a:defRPr>
            </a:lvl1pPr>
            <a:lvl2pPr marL="742950" indent="-285750" algn="l" defTabSz="457200" rtl="0" eaLnBrk="1" latinLnBrk="0" hangingPunct="1">
              <a:spcBef>
                <a:spcPts val="0"/>
              </a:spcBef>
              <a:buSzPct val="100000"/>
              <a:buFontTx/>
              <a:buBlip>
                <a:blip r:embed="rId3"/>
              </a:buBlip>
              <a:defRPr sz="1800" kern="1200">
                <a:solidFill>
                  <a:schemeClr val="tx1"/>
                </a:solidFill>
                <a:latin typeface="Arial"/>
                <a:ea typeface="+mn-ea"/>
                <a:cs typeface="Arial"/>
              </a:defRPr>
            </a:lvl2pPr>
            <a:lvl3pPr marL="1143000" indent="-228600" algn="l" defTabSz="457200" rtl="0" eaLnBrk="1" latinLnBrk="0" hangingPunct="1">
              <a:spcBef>
                <a:spcPts val="0"/>
              </a:spcBef>
              <a:buSzPct val="100000"/>
              <a:buFontTx/>
              <a:buBlip>
                <a:blip r:embed="rId4"/>
              </a:buBlip>
              <a:defRPr sz="1600" kern="1200">
                <a:solidFill>
                  <a:schemeClr val="tx1"/>
                </a:solidFill>
                <a:latin typeface="Arial"/>
                <a:ea typeface="+mn-ea"/>
                <a:cs typeface="Arial"/>
              </a:defRPr>
            </a:lvl3pPr>
            <a:lvl4pPr marL="1600200" indent="-228600" algn="l" defTabSz="457200" rtl="0" eaLnBrk="1" latinLnBrk="0" hangingPunct="1">
              <a:spcBef>
                <a:spcPts val="0"/>
              </a:spcBef>
              <a:buSzPct val="100000"/>
              <a:buFontTx/>
              <a:buBlip>
                <a:blip r:embed="rId5"/>
              </a:buBlip>
              <a:defRPr sz="1400" kern="1200">
                <a:solidFill>
                  <a:schemeClr val="tx1"/>
                </a:solidFill>
                <a:latin typeface="Arial"/>
                <a:ea typeface="+mn-ea"/>
                <a:cs typeface="Arial"/>
              </a:defRPr>
            </a:lvl4pPr>
            <a:lvl5pPr marL="2057400" indent="-228600" algn="l" defTabSz="457200" rtl="0" eaLnBrk="1" latinLnBrk="0" hangingPunct="1">
              <a:spcBef>
                <a:spcPts val="0"/>
              </a:spcBef>
              <a:buSzPct val="100000"/>
              <a:buFontTx/>
              <a:buBlip>
                <a:blip r:embed="rId2"/>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41300" lvl="1" indent="0">
              <a:lnSpc>
                <a:spcPct val="120000"/>
              </a:lnSpc>
              <a:buNone/>
              <a:tabLst>
                <a:tab pos="520700" algn="l"/>
              </a:tabLst>
            </a:pPr>
            <a:r>
              <a:rPr lang="en-US" b="1" dirty="0">
                <a:ea typeface="ＭＳ Ｐゴシック" charset="0"/>
              </a:rPr>
              <a:t>When thinking about model validation/evaluation, need to recall the structure of IAM models</a:t>
            </a:r>
          </a:p>
        </p:txBody>
      </p:sp>
      <p:sp>
        <p:nvSpPr>
          <p:cNvPr id="3" name="Title 2"/>
          <p:cNvSpPr>
            <a:spLocks noGrp="1"/>
          </p:cNvSpPr>
          <p:nvPr>
            <p:ph type="title"/>
          </p:nvPr>
        </p:nvSpPr>
        <p:spPr/>
        <p:txBody>
          <a:bodyPr/>
          <a:lstStyle/>
          <a:p>
            <a:r>
              <a:rPr lang="en-US" dirty="0"/>
              <a:t>Validation/Evaluation of IAMs?</a:t>
            </a:r>
          </a:p>
        </p:txBody>
      </p:sp>
      <p:pic>
        <p:nvPicPr>
          <p:cNvPr id="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81200" y="1447800"/>
            <a:ext cx="5715000" cy="3851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3"/>
          <p:cNvSpPr txBox="1">
            <a:spLocks noChangeArrowheads="1"/>
          </p:cNvSpPr>
          <p:nvPr/>
        </p:nvSpPr>
        <p:spPr>
          <a:xfrm>
            <a:off x="76200" y="5029200"/>
            <a:ext cx="8915400" cy="1981200"/>
          </a:xfrm>
          <a:prstGeom prst="rect">
            <a:avLst/>
          </a:prstGeom>
        </p:spPr>
        <p:txBody>
          <a:bodyPr vert="horz" lIns="0" tIns="0" rIns="0" bIns="0" rtlCol="0">
            <a:noAutofit/>
          </a:bodyPr>
          <a:lstStyle>
            <a:lvl1pPr marL="342900" indent="-342900" algn="l" defTabSz="457200" rtl="0" eaLnBrk="1" latinLnBrk="0" hangingPunct="1">
              <a:spcBef>
                <a:spcPts val="0"/>
              </a:spcBef>
              <a:buSzPct val="100000"/>
              <a:buFontTx/>
              <a:buBlip>
                <a:blip r:embed="rId2"/>
              </a:buBlip>
              <a:defRPr sz="2000" kern="1200">
                <a:solidFill>
                  <a:schemeClr val="tx1"/>
                </a:solidFill>
                <a:latin typeface="Arial"/>
                <a:ea typeface="+mn-ea"/>
                <a:cs typeface="Arial"/>
              </a:defRPr>
            </a:lvl1pPr>
            <a:lvl2pPr marL="742950" indent="-285750" algn="l" defTabSz="457200" rtl="0" eaLnBrk="1" latinLnBrk="0" hangingPunct="1">
              <a:spcBef>
                <a:spcPts val="0"/>
              </a:spcBef>
              <a:buSzPct val="100000"/>
              <a:buFontTx/>
              <a:buBlip>
                <a:blip r:embed="rId3"/>
              </a:buBlip>
              <a:defRPr sz="1800" kern="1200">
                <a:solidFill>
                  <a:schemeClr val="tx1"/>
                </a:solidFill>
                <a:latin typeface="Arial"/>
                <a:ea typeface="+mn-ea"/>
                <a:cs typeface="Arial"/>
              </a:defRPr>
            </a:lvl2pPr>
            <a:lvl3pPr marL="1143000" indent="-228600" algn="l" defTabSz="457200" rtl="0" eaLnBrk="1" latinLnBrk="0" hangingPunct="1">
              <a:spcBef>
                <a:spcPts val="0"/>
              </a:spcBef>
              <a:buSzPct val="100000"/>
              <a:buFontTx/>
              <a:buBlip>
                <a:blip r:embed="rId4"/>
              </a:buBlip>
              <a:defRPr sz="1600" kern="1200">
                <a:solidFill>
                  <a:schemeClr val="tx1"/>
                </a:solidFill>
                <a:latin typeface="Arial"/>
                <a:ea typeface="+mn-ea"/>
                <a:cs typeface="Arial"/>
              </a:defRPr>
            </a:lvl3pPr>
            <a:lvl4pPr marL="1600200" indent="-228600" algn="l" defTabSz="457200" rtl="0" eaLnBrk="1" latinLnBrk="0" hangingPunct="1">
              <a:spcBef>
                <a:spcPts val="0"/>
              </a:spcBef>
              <a:buSzPct val="100000"/>
              <a:buFontTx/>
              <a:buBlip>
                <a:blip r:embed="rId5"/>
              </a:buBlip>
              <a:defRPr sz="1400" kern="1200">
                <a:solidFill>
                  <a:schemeClr val="tx1"/>
                </a:solidFill>
                <a:latin typeface="Arial"/>
                <a:ea typeface="+mn-ea"/>
                <a:cs typeface="Arial"/>
              </a:defRPr>
            </a:lvl4pPr>
            <a:lvl5pPr marL="2057400" indent="-228600" algn="l" defTabSz="457200" rtl="0" eaLnBrk="1" latinLnBrk="0" hangingPunct="1">
              <a:spcBef>
                <a:spcPts val="0"/>
              </a:spcBef>
              <a:buSzPct val="100000"/>
              <a:buFontTx/>
              <a:buBlip>
                <a:blip r:embed="rId2"/>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75000"/>
              </a:lnSpc>
              <a:spcBef>
                <a:spcPct val="50000"/>
              </a:spcBef>
              <a:buFontTx/>
              <a:buNone/>
              <a:tabLst>
                <a:tab pos="520700" algn="l"/>
              </a:tabLst>
            </a:pPr>
            <a:endParaRPr lang="en-US" sz="1800" b="1" dirty="0">
              <a:solidFill>
                <a:srgbClr val="000000"/>
              </a:solidFill>
              <a:ea typeface="ＭＳ Ｐゴシック" charset="0"/>
            </a:endParaRPr>
          </a:p>
          <a:p>
            <a:pPr marL="0" indent="0">
              <a:lnSpc>
                <a:spcPct val="75000"/>
              </a:lnSpc>
              <a:spcBef>
                <a:spcPct val="50000"/>
              </a:spcBef>
              <a:buFontTx/>
              <a:buNone/>
              <a:tabLst>
                <a:tab pos="520700" algn="l"/>
              </a:tabLst>
            </a:pPr>
            <a:r>
              <a:rPr lang="en-US" sz="1800" b="1" dirty="0">
                <a:solidFill>
                  <a:srgbClr val="000000"/>
                </a:solidFill>
                <a:ea typeface="ＭＳ Ｐゴシック" charset="0"/>
              </a:rPr>
              <a:t>Need to think about what is “inside” and “outside” the model</a:t>
            </a:r>
            <a:endParaRPr lang="en-US" sz="1800" dirty="0">
              <a:solidFill>
                <a:srgbClr val="000000"/>
              </a:solidFill>
              <a:ea typeface="ＭＳ Ｐゴシック" charset="0"/>
            </a:endParaRPr>
          </a:p>
          <a:p>
            <a:pPr marL="525463" lvl="1" indent="-284163">
              <a:buFont typeface="Wingdings" charset="0"/>
              <a:buChar char="±"/>
              <a:tabLst>
                <a:tab pos="520700" algn="l"/>
              </a:tabLst>
            </a:pPr>
            <a:r>
              <a:rPr lang="en-US" dirty="0">
                <a:solidFill>
                  <a:srgbClr val="000000"/>
                </a:solidFill>
                <a:ea typeface="ＭＳ Ｐゴシック" charset="0"/>
              </a:rPr>
              <a:t>Note that the distinction is often not clean-cut.</a:t>
            </a:r>
          </a:p>
          <a:p>
            <a:pPr marL="0" indent="0">
              <a:lnSpc>
                <a:spcPct val="75000"/>
              </a:lnSpc>
              <a:spcBef>
                <a:spcPct val="50000"/>
              </a:spcBef>
              <a:buFontTx/>
              <a:buNone/>
              <a:tabLst>
                <a:tab pos="520700" algn="l"/>
              </a:tabLst>
            </a:pPr>
            <a:r>
              <a:rPr lang="en-US" sz="1800" b="1" dirty="0">
                <a:solidFill>
                  <a:srgbClr val="000000"/>
                </a:solidFill>
                <a:ea typeface="ＭＳ Ｐゴシック" charset="0"/>
              </a:rPr>
              <a:t>The community is continuing to grappling with these issues: </a:t>
            </a:r>
            <a:endParaRPr lang="en-US" sz="1800" dirty="0">
              <a:solidFill>
                <a:srgbClr val="000000"/>
              </a:solidFill>
              <a:ea typeface="ＭＳ Ｐゴシック" charset="0"/>
            </a:endParaRPr>
          </a:p>
          <a:p>
            <a:pPr marL="525463" lvl="1" indent="-284163">
              <a:buFont typeface="Wingdings" charset="0"/>
              <a:buChar char="±"/>
              <a:tabLst>
                <a:tab pos="520700" algn="l"/>
              </a:tabLst>
            </a:pPr>
            <a:r>
              <a:rPr lang="en-US" dirty="0">
                <a:solidFill>
                  <a:srgbClr val="000000"/>
                </a:solidFill>
                <a:ea typeface="ＭＳ Ｐゴシック" charset="0"/>
              </a:rPr>
              <a:t>Som</a:t>
            </a:r>
            <a:r>
              <a:rPr lang="en-US" i="1" dirty="0">
                <a:solidFill>
                  <a:srgbClr val="000000"/>
                </a:solidFill>
                <a:ea typeface="ＭＳ Ｐゴシック" charset="0"/>
              </a:rPr>
              <a:t>e </a:t>
            </a:r>
            <a:r>
              <a:rPr lang="en-US" dirty="0">
                <a:solidFill>
                  <a:srgbClr val="000000"/>
                </a:solidFill>
                <a:ea typeface="ＭＳ Ｐゴシック" charset="0"/>
              </a:rPr>
              <a:t>preliminary </a:t>
            </a:r>
            <a:r>
              <a:rPr lang="en-US" dirty="0" err="1">
                <a:solidFill>
                  <a:srgbClr val="000000"/>
                </a:solidFill>
                <a:ea typeface="ＭＳ Ｐゴシック" charset="0"/>
              </a:rPr>
              <a:t>hindcast</a:t>
            </a:r>
            <a:r>
              <a:rPr lang="en-US" dirty="0">
                <a:solidFill>
                  <a:srgbClr val="000000"/>
                </a:solidFill>
                <a:ea typeface="ＭＳ Ｐゴシック" charset="0"/>
              </a:rPr>
              <a:t> experiments have been done</a:t>
            </a:r>
            <a:endParaRPr lang="en-US" i="1" dirty="0">
              <a:solidFill>
                <a:srgbClr val="000000"/>
              </a:solidFill>
              <a:ea typeface="ＭＳ Ｐゴシック" charset="0"/>
            </a:endParaRPr>
          </a:p>
          <a:p>
            <a:pPr marL="525463" lvl="1" indent="-284163">
              <a:buFont typeface="Wingdings" charset="0"/>
              <a:buChar char="±"/>
              <a:tabLst>
                <a:tab pos="520700" algn="l"/>
              </a:tabLst>
            </a:pPr>
            <a:r>
              <a:rPr lang="en-US" dirty="0">
                <a:solidFill>
                  <a:srgbClr val="000000"/>
                </a:solidFill>
                <a:ea typeface="ＭＳ Ｐゴシック" charset="0"/>
              </a:rPr>
              <a:t>There is also a focus on diagnostics (historical </a:t>
            </a:r>
            <a:r>
              <a:rPr lang="en-US" dirty="0" err="1">
                <a:solidFill>
                  <a:srgbClr val="000000"/>
                </a:solidFill>
                <a:ea typeface="ＭＳ Ｐゴシック" charset="0"/>
              </a:rPr>
              <a:t>vs</a:t>
            </a:r>
            <a:r>
              <a:rPr lang="en-US" dirty="0">
                <a:solidFill>
                  <a:srgbClr val="000000"/>
                </a:solidFill>
                <a:ea typeface="ＭＳ Ｐゴシック" charset="0"/>
              </a:rPr>
              <a:t> model projections)</a:t>
            </a:r>
          </a:p>
        </p:txBody>
      </p:sp>
    </p:spTree>
    <p:extLst>
      <p:ext uri="{BB962C8B-B14F-4D97-AF65-F5344CB8AC3E}">
        <p14:creationId xmlns:p14="http://schemas.microsoft.com/office/powerpoint/2010/main" val="2458711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249796"/>
            <a:ext cx="6629400" cy="430887"/>
          </a:xfrm>
        </p:spPr>
        <p:txBody>
          <a:bodyPr/>
          <a:lstStyle/>
          <a:p>
            <a:pPr algn="ctr"/>
            <a:r>
              <a:rPr lang="en-US" sz="2800" dirty="0"/>
              <a:t>END</a:t>
            </a:r>
            <a:endParaRPr lang="en-US" dirty="0"/>
          </a:p>
        </p:txBody>
      </p:sp>
    </p:spTree>
    <p:extLst>
      <p:ext uri="{BB962C8B-B14F-4D97-AF65-F5344CB8AC3E}">
        <p14:creationId xmlns:p14="http://schemas.microsoft.com/office/powerpoint/2010/main" val="3993937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0" y="990600"/>
            <a:ext cx="9067800" cy="1981200"/>
          </a:xfrm>
          <a:prstGeom prst="rect">
            <a:avLst/>
          </a:prstGeom>
        </p:spPr>
        <p:txBody>
          <a:bodyPr vert="horz" lIns="0" tIns="0" rIns="0" bIns="0" rtlCol="0">
            <a:normAutofit/>
          </a:bodyPr>
          <a:lstStyle>
            <a:lvl1pPr marL="342900" indent="-342900" algn="l" defTabSz="457200" rtl="0" eaLnBrk="1" latinLnBrk="0" hangingPunct="1">
              <a:spcBef>
                <a:spcPts val="0"/>
              </a:spcBef>
              <a:buSzPct val="100000"/>
              <a:buFontTx/>
              <a:buBlip>
                <a:blip r:embed="rId3"/>
              </a:buBlip>
              <a:defRPr sz="2000" kern="1200">
                <a:solidFill>
                  <a:schemeClr val="tx1"/>
                </a:solidFill>
                <a:latin typeface="Arial"/>
                <a:ea typeface="+mn-ea"/>
                <a:cs typeface="Arial"/>
              </a:defRPr>
            </a:lvl1pPr>
            <a:lvl2pPr marL="742950" indent="-285750" algn="l" defTabSz="457200" rtl="0" eaLnBrk="1" latinLnBrk="0" hangingPunct="1">
              <a:spcBef>
                <a:spcPts val="0"/>
              </a:spcBef>
              <a:buSzPct val="100000"/>
              <a:buFontTx/>
              <a:buBlip>
                <a:blip r:embed="rId4"/>
              </a:buBlip>
              <a:defRPr sz="1800" kern="1200">
                <a:solidFill>
                  <a:schemeClr val="tx1"/>
                </a:solidFill>
                <a:latin typeface="Arial"/>
                <a:ea typeface="+mn-ea"/>
                <a:cs typeface="Arial"/>
              </a:defRPr>
            </a:lvl2pPr>
            <a:lvl3pPr marL="1143000" indent="-228600" algn="l" defTabSz="457200" rtl="0" eaLnBrk="1" latinLnBrk="0" hangingPunct="1">
              <a:spcBef>
                <a:spcPts val="0"/>
              </a:spcBef>
              <a:buSzPct val="100000"/>
              <a:buFontTx/>
              <a:buBlip>
                <a:blip r:embed="rId5"/>
              </a:buBlip>
              <a:defRPr sz="1600" kern="1200">
                <a:solidFill>
                  <a:schemeClr val="tx1"/>
                </a:solidFill>
                <a:latin typeface="Arial"/>
                <a:ea typeface="+mn-ea"/>
                <a:cs typeface="Arial"/>
              </a:defRPr>
            </a:lvl3pPr>
            <a:lvl4pPr marL="1600200" indent="-228600" algn="l" defTabSz="457200" rtl="0" eaLnBrk="1" latinLnBrk="0" hangingPunct="1">
              <a:spcBef>
                <a:spcPts val="0"/>
              </a:spcBef>
              <a:buSzPct val="100000"/>
              <a:buFontTx/>
              <a:buBlip>
                <a:blip r:embed="rId6"/>
              </a:buBlip>
              <a:defRPr sz="1400" kern="1200">
                <a:solidFill>
                  <a:schemeClr val="tx1"/>
                </a:solidFill>
                <a:latin typeface="Arial"/>
                <a:ea typeface="+mn-ea"/>
                <a:cs typeface="Arial"/>
              </a:defRPr>
            </a:lvl4pPr>
            <a:lvl5pPr marL="2057400" indent="-228600" algn="l" defTabSz="457200" rtl="0" eaLnBrk="1" latinLnBrk="0" hangingPunct="1">
              <a:spcBef>
                <a:spcPts val="0"/>
              </a:spcBef>
              <a:buSzPct val="100000"/>
              <a:buFontTx/>
              <a:buBlip>
                <a:blip r:embed="rId3"/>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41300" lvl="1" indent="0">
              <a:lnSpc>
                <a:spcPct val="120000"/>
              </a:lnSpc>
              <a:buNone/>
              <a:tabLst>
                <a:tab pos="520700" algn="l"/>
              </a:tabLst>
            </a:pPr>
            <a:r>
              <a:rPr lang="en-US" b="1" dirty="0">
                <a:ea typeface="ＭＳ Ｐゴシック" charset="0"/>
              </a:rPr>
              <a:t>IAMs c</a:t>
            </a:r>
            <a:r>
              <a:rPr lang="en-US" b="1" dirty="0">
                <a:solidFill>
                  <a:srgbClr val="000000"/>
                </a:solidFill>
                <a:ea typeface="ＭＳ Ｐゴシック" charset="0"/>
              </a:rPr>
              <a:t>ombine information from numerous disciplines into one framework</a:t>
            </a:r>
            <a:endParaRPr lang="en-US" dirty="0">
              <a:solidFill>
                <a:srgbClr val="000000"/>
              </a:solidFill>
              <a:ea typeface="ＭＳ Ｐゴシック" charset="0"/>
            </a:endParaRPr>
          </a:p>
          <a:p>
            <a:pPr marL="525463" lvl="1" indent="-284163">
              <a:buFont typeface="Wingdings" charset="0"/>
              <a:buChar char="±"/>
              <a:tabLst>
                <a:tab pos="520700" algn="l"/>
              </a:tabLst>
            </a:pPr>
            <a:r>
              <a:rPr lang="en-US" dirty="0">
                <a:solidFill>
                  <a:srgbClr val="000000"/>
                </a:solidFill>
                <a:ea typeface="ＭＳ Ｐゴシック" charset="0"/>
              </a:rPr>
              <a:t>Each model makes different tradeoffs between completeness and complexity, depending on its purpose.</a:t>
            </a:r>
          </a:p>
        </p:txBody>
      </p:sp>
      <p:sp>
        <p:nvSpPr>
          <p:cNvPr id="3" name="Title 2"/>
          <p:cNvSpPr>
            <a:spLocks noGrp="1"/>
          </p:cNvSpPr>
          <p:nvPr>
            <p:ph type="title"/>
          </p:nvPr>
        </p:nvSpPr>
        <p:spPr/>
        <p:txBody>
          <a:bodyPr/>
          <a:lstStyle/>
          <a:p>
            <a:r>
              <a:rPr lang="en-US" dirty="0"/>
              <a:t>What is an integrated assessment model?</a:t>
            </a:r>
          </a:p>
        </p:txBody>
      </p:sp>
      <p:pic>
        <p:nvPicPr>
          <p:cNvPr id="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81200" y="1524000"/>
            <a:ext cx="5715000" cy="3851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3"/>
          <p:cNvSpPr txBox="1">
            <a:spLocks noChangeArrowheads="1"/>
          </p:cNvSpPr>
          <p:nvPr/>
        </p:nvSpPr>
        <p:spPr>
          <a:xfrm>
            <a:off x="76200" y="4800600"/>
            <a:ext cx="8915400" cy="1981200"/>
          </a:xfrm>
          <a:prstGeom prst="rect">
            <a:avLst/>
          </a:prstGeom>
        </p:spPr>
        <p:txBody>
          <a:bodyPr vert="horz" lIns="0" tIns="0" rIns="0" bIns="0" rtlCol="0">
            <a:noAutofit/>
          </a:bodyPr>
          <a:lstStyle>
            <a:lvl1pPr marL="342900" indent="-342900" algn="l" defTabSz="457200" rtl="0" eaLnBrk="1" latinLnBrk="0" hangingPunct="1">
              <a:spcBef>
                <a:spcPts val="0"/>
              </a:spcBef>
              <a:buSzPct val="100000"/>
              <a:buFontTx/>
              <a:buBlip>
                <a:blip r:embed="rId3"/>
              </a:buBlip>
              <a:defRPr sz="2000" kern="1200">
                <a:solidFill>
                  <a:schemeClr val="tx1"/>
                </a:solidFill>
                <a:latin typeface="Arial"/>
                <a:ea typeface="+mn-ea"/>
                <a:cs typeface="Arial"/>
              </a:defRPr>
            </a:lvl1pPr>
            <a:lvl2pPr marL="742950" indent="-285750" algn="l" defTabSz="457200" rtl="0" eaLnBrk="1" latinLnBrk="0" hangingPunct="1">
              <a:spcBef>
                <a:spcPts val="0"/>
              </a:spcBef>
              <a:buSzPct val="100000"/>
              <a:buFontTx/>
              <a:buBlip>
                <a:blip r:embed="rId4"/>
              </a:buBlip>
              <a:defRPr sz="1800" kern="1200">
                <a:solidFill>
                  <a:schemeClr val="tx1"/>
                </a:solidFill>
                <a:latin typeface="Arial"/>
                <a:ea typeface="+mn-ea"/>
                <a:cs typeface="Arial"/>
              </a:defRPr>
            </a:lvl2pPr>
            <a:lvl3pPr marL="1143000" indent="-228600" algn="l" defTabSz="457200" rtl="0" eaLnBrk="1" latinLnBrk="0" hangingPunct="1">
              <a:spcBef>
                <a:spcPts val="0"/>
              </a:spcBef>
              <a:buSzPct val="100000"/>
              <a:buFontTx/>
              <a:buBlip>
                <a:blip r:embed="rId5"/>
              </a:buBlip>
              <a:defRPr sz="1600" kern="1200">
                <a:solidFill>
                  <a:schemeClr val="tx1"/>
                </a:solidFill>
                <a:latin typeface="Arial"/>
                <a:ea typeface="+mn-ea"/>
                <a:cs typeface="Arial"/>
              </a:defRPr>
            </a:lvl3pPr>
            <a:lvl4pPr marL="1600200" indent="-228600" algn="l" defTabSz="457200" rtl="0" eaLnBrk="1" latinLnBrk="0" hangingPunct="1">
              <a:spcBef>
                <a:spcPts val="0"/>
              </a:spcBef>
              <a:buSzPct val="100000"/>
              <a:buFontTx/>
              <a:buBlip>
                <a:blip r:embed="rId6"/>
              </a:buBlip>
              <a:defRPr sz="1400" kern="1200">
                <a:solidFill>
                  <a:schemeClr val="tx1"/>
                </a:solidFill>
                <a:latin typeface="Arial"/>
                <a:ea typeface="+mn-ea"/>
                <a:cs typeface="Arial"/>
              </a:defRPr>
            </a:lvl4pPr>
            <a:lvl5pPr marL="2057400" indent="-228600" algn="l" defTabSz="457200" rtl="0" eaLnBrk="1" latinLnBrk="0" hangingPunct="1">
              <a:spcBef>
                <a:spcPts val="0"/>
              </a:spcBef>
              <a:buSzPct val="100000"/>
              <a:buFontTx/>
              <a:buBlip>
                <a:blip r:embed="rId3"/>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75000"/>
              </a:lnSpc>
              <a:spcBef>
                <a:spcPct val="50000"/>
              </a:spcBef>
              <a:buFontTx/>
              <a:buNone/>
              <a:tabLst>
                <a:tab pos="520700" algn="l"/>
              </a:tabLst>
            </a:pPr>
            <a:endParaRPr lang="en-US" sz="1800" b="1" dirty="0">
              <a:solidFill>
                <a:srgbClr val="000000"/>
              </a:solidFill>
              <a:ea typeface="ＭＳ Ｐゴシック" charset="0"/>
            </a:endParaRPr>
          </a:p>
          <a:p>
            <a:pPr marL="0" indent="0">
              <a:lnSpc>
                <a:spcPct val="75000"/>
              </a:lnSpc>
              <a:spcBef>
                <a:spcPct val="50000"/>
              </a:spcBef>
              <a:buFontTx/>
              <a:buNone/>
              <a:tabLst>
                <a:tab pos="520700" algn="l"/>
              </a:tabLst>
            </a:pPr>
            <a:r>
              <a:rPr lang="en-US" sz="1800" b="1" dirty="0">
                <a:solidFill>
                  <a:srgbClr val="000000"/>
                </a:solidFill>
                <a:ea typeface="ＭＳ Ｐゴシック" charset="0"/>
              </a:rPr>
              <a:t>IA Models Are Not </a:t>
            </a:r>
            <a:r>
              <a:rPr lang="ja-JP" altLang="en-US" sz="1800" b="1" dirty="0">
                <a:solidFill>
                  <a:srgbClr val="000000"/>
                </a:solidFill>
                <a:ea typeface="ＭＳ Ｐゴシック" charset="0"/>
              </a:rPr>
              <a:t>“</a:t>
            </a:r>
            <a:r>
              <a:rPr lang="en-US" sz="1800" b="1" dirty="0">
                <a:solidFill>
                  <a:srgbClr val="000000"/>
                </a:solidFill>
                <a:ea typeface="ＭＳ Ｐゴシック" charset="0"/>
              </a:rPr>
              <a:t>Truth Machines</a:t>
            </a:r>
            <a:r>
              <a:rPr lang="ja-JP" altLang="en-US" sz="1800" b="1" dirty="0">
                <a:solidFill>
                  <a:srgbClr val="000000"/>
                </a:solidFill>
                <a:ea typeface="ＭＳ Ｐゴシック" charset="0"/>
              </a:rPr>
              <a:t>”</a:t>
            </a:r>
            <a:endParaRPr lang="en-US" sz="1800" dirty="0">
              <a:solidFill>
                <a:srgbClr val="000000"/>
              </a:solidFill>
              <a:ea typeface="ＭＳ Ｐゴシック" charset="0"/>
            </a:endParaRPr>
          </a:p>
          <a:p>
            <a:pPr marL="525463" lvl="1" indent="-284163">
              <a:buFont typeface="Wingdings" charset="0"/>
              <a:buChar char="±"/>
              <a:tabLst>
                <a:tab pos="520700" algn="l"/>
              </a:tabLst>
            </a:pPr>
            <a:r>
              <a:rPr lang="en-US" dirty="0">
                <a:solidFill>
                  <a:srgbClr val="000000"/>
                </a:solidFill>
                <a:ea typeface="ＭＳ Ｐゴシック" charset="0"/>
              </a:rPr>
              <a:t>IA models are not predictive — we can</a:t>
            </a:r>
            <a:r>
              <a:rPr lang="ja-JP" altLang="en-US" dirty="0">
                <a:solidFill>
                  <a:srgbClr val="000000"/>
                </a:solidFill>
                <a:ea typeface="ＭＳ Ｐゴシック" charset="0"/>
              </a:rPr>
              <a:t>’</a:t>
            </a:r>
            <a:r>
              <a:rPr lang="en-US" dirty="0">
                <a:solidFill>
                  <a:srgbClr val="000000"/>
                </a:solidFill>
                <a:ea typeface="ＭＳ Ｐゴシック" charset="0"/>
              </a:rPr>
              <a:t>t </a:t>
            </a:r>
            <a:r>
              <a:rPr lang="ja-JP" altLang="en-US" dirty="0">
                <a:solidFill>
                  <a:srgbClr val="000000"/>
                </a:solidFill>
                <a:ea typeface="ＭＳ Ｐゴシック" charset="0"/>
              </a:rPr>
              <a:t>“</a:t>
            </a:r>
            <a:r>
              <a:rPr lang="en-US" dirty="0">
                <a:solidFill>
                  <a:srgbClr val="000000"/>
                </a:solidFill>
                <a:ea typeface="ＭＳ Ｐゴシック" charset="0"/>
              </a:rPr>
              <a:t>forecast</a:t>
            </a:r>
            <a:r>
              <a:rPr lang="ja-JP" altLang="en-US" dirty="0">
                <a:solidFill>
                  <a:srgbClr val="000000"/>
                </a:solidFill>
                <a:ea typeface="ＭＳ Ｐゴシック" charset="0"/>
              </a:rPr>
              <a:t>”</a:t>
            </a:r>
            <a:r>
              <a:rPr lang="en-US" dirty="0">
                <a:solidFill>
                  <a:srgbClr val="000000"/>
                </a:solidFill>
                <a:ea typeface="ＭＳ Ｐゴシック" charset="0"/>
              </a:rPr>
              <a:t> many of the most important factors such as technology or human socio-economic developments.</a:t>
            </a:r>
          </a:p>
          <a:p>
            <a:pPr marL="0" indent="0">
              <a:lnSpc>
                <a:spcPct val="75000"/>
              </a:lnSpc>
              <a:spcBef>
                <a:spcPct val="50000"/>
              </a:spcBef>
              <a:buFontTx/>
              <a:buNone/>
              <a:tabLst>
                <a:tab pos="520700" algn="l"/>
              </a:tabLst>
            </a:pPr>
            <a:r>
              <a:rPr lang="en-US" sz="1800" b="1" dirty="0">
                <a:solidFill>
                  <a:srgbClr val="000000"/>
                </a:solidFill>
                <a:ea typeface="ＭＳ Ｐゴシック" charset="0"/>
              </a:rPr>
              <a:t>IA Models Are Tools, useful to examine: </a:t>
            </a:r>
            <a:endParaRPr lang="en-US" sz="1800" dirty="0">
              <a:solidFill>
                <a:srgbClr val="000000"/>
              </a:solidFill>
              <a:ea typeface="ＭＳ Ｐゴシック" charset="0"/>
            </a:endParaRPr>
          </a:p>
          <a:p>
            <a:pPr marL="525463" lvl="1" indent="-284163">
              <a:buFont typeface="Wingdings" charset="0"/>
              <a:buChar char="±"/>
              <a:tabLst>
                <a:tab pos="520700" algn="l"/>
              </a:tabLst>
            </a:pPr>
            <a:r>
              <a:rPr lang="en-US" dirty="0">
                <a:solidFill>
                  <a:srgbClr val="000000"/>
                </a:solidFill>
                <a:ea typeface="ＭＳ Ｐゴシック" charset="0"/>
              </a:rPr>
              <a:t>different assumptions for technology, economic growth, ..</a:t>
            </a:r>
            <a:r>
              <a:rPr lang="en-US" sz="1600" dirty="0">
                <a:solidFill>
                  <a:srgbClr val="000000"/>
                </a:solidFill>
                <a:ea typeface="ＭＳ Ｐゴシック" charset="0"/>
              </a:rPr>
              <a:t>. </a:t>
            </a:r>
            <a:r>
              <a:rPr lang="en-US" sz="1600" i="1" dirty="0">
                <a:solidFill>
                  <a:srgbClr val="000000"/>
                </a:solidFill>
                <a:ea typeface="ＭＳ Ｐゴシック" charset="0"/>
              </a:rPr>
              <a:t>(e.g. emission scenarios)</a:t>
            </a:r>
            <a:endParaRPr lang="en-US" i="1" dirty="0">
              <a:solidFill>
                <a:srgbClr val="000000"/>
              </a:solidFill>
              <a:ea typeface="ＭＳ Ｐゴシック" charset="0"/>
            </a:endParaRPr>
          </a:p>
          <a:p>
            <a:pPr marL="525463" lvl="1" indent="-284163">
              <a:buFont typeface="Wingdings" charset="0"/>
              <a:buChar char="±"/>
              <a:tabLst>
                <a:tab pos="520700" algn="l"/>
              </a:tabLst>
            </a:pPr>
            <a:r>
              <a:rPr lang="en-US" dirty="0">
                <a:solidFill>
                  <a:srgbClr val="000000"/>
                </a:solidFill>
                <a:ea typeface="ＭＳ Ｐゴシック" charset="0"/>
              </a:rPr>
              <a:t>the relative costs of GHG emissions reductions under different assumptions</a:t>
            </a:r>
          </a:p>
        </p:txBody>
      </p:sp>
      <p:sp>
        <p:nvSpPr>
          <p:cNvPr id="2" name="Rectangle 1"/>
          <p:cNvSpPr/>
          <p:nvPr/>
        </p:nvSpPr>
        <p:spPr>
          <a:xfrm>
            <a:off x="0" y="1905000"/>
            <a:ext cx="2784588" cy="677108"/>
          </a:xfrm>
          <a:prstGeom prst="rect">
            <a:avLst/>
          </a:prstGeom>
        </p:spPr>
        <p:txBody>
          <a:bodyPr wrap="square">
            <a:spAutoFit/>
          </a:bodyPr>
          <a:lstStyle/>
          <a:p>
            <a:pPr marL="114300" indent="-114300"/>
            <a:r>
              <a:rPr lang="en-US" sz="1400" baseline="30000" dirty="0">
                <a:solidFill>
                  <a:srgbClr val="000000"/>
                </a:solidFill>
                <a:ea typeface="ＭＳ Ｐゴシック" charset="0"/>
              </a:rPr>
              <a:t>*</a:t>
            </a:r>
            <a:r>
              <a:rPr lang="en-US" sz="1400" dirty="0">
                <a:solidFill>
                  <a:srgbClr val="000000"/>
                </a:solidFill>
                <a:ea typeface="ＭＳ Ｐゴシック" charset="0"/>
              </a:rPr>
              <a:t>	</a:t>
            </a:r>
            <a:r>
              <a:rPr lang="en-US" sz="1200" dirty="0">
                <a:solidFill>
                  <a:srgbClr val="000000"/>
                </a:solidFill>
                <a:ea typeface="ＭＳ Ｐゴシック" charset="0"/>
              </a:rPr>
              <a:t>While this diagram refers to GCAM, the high-level structure is similar to other IAMs. </a:t>
            </a:r>
            <a:endParaRPr lang="en-US" sz="1200" dirty="0"/>
          </a:p>
        </p:txBody>
      </p:sp>
    </p:spTree>
    <p:extLst>
      <p:ext uri="{BB962C8B-B14F-4D97-AF65-F5344CB8AC3E}">
        <p14:creationId xmlns:p14="http://schemas.microsoft.com/office/powerpoint/2010/main" val="1616263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Cost of emissions mitigation</a:t>
            </a:r>
          </a:p>
        </p:txBody>
      </p:sp>
      <p:sp>
        <p:nvSpPr>
          <p:cNvPr id="6" name="Rectangle 3"/>
          <p:cNvSpPr txBox="1">
            <a:spLocks noChangeArrowheads="1"/>
          </p:cNvSpPr>
          <p:nvPr/>
        </p:nvSpPr>
        <p:spPr>
          <a:xfrm>
            <a:off x="304800" y="5742950"/>
            <a:ext cx="4914900" cy="1219200"/>
          </a:xfrm>
          <a:prstGeom prst="rect">
            <a:avLst/>
          </a:prstGeom>
        </p:spPr>
        <p:txBody>
          <a:bodyPr vert="horz" lIns="0" tIns="0" rIns="0" bIns="0" rtlCol="0">
            <a:noAutofit/>
          </a:bodyPr>
          <a:lstStyle>
            <a:lvl1pPr marL="342900" indent="-342900" algn="l" defTabSz="457200" rtl="0" eaLnBrk="1" latinLnBrk="0" hangingPunct="1">
              <a:spcBef>
                <a:spcPts val="0"/>
              </a:spcBef>
              <a:buSzPct val="100000"/>
              <a:buFontTx/>
              <a:buBlip>
                <a:blip r:embed="rId2"/>
              </a:buBlip>
              <a:defRPr sz="2000" kern="1200">
                <a:solidFill>
                  <a:schemeClr val="tx1"/>
                </a:solidFill>
                <a:latin typeface="Arial"/>
                <a:ea typeface="+mn-ea"/>
                <a:cs typeface="Arial"/>
              </a:defRPr>
            </a:lvl1pPr>
            <a:lvl2pPr marL="742950" indent="-285750" algn="l" defTabSz="457200" rtl="0" eaLnBrk="1" latinLnBrk="0" hangingPunct="1">
              <a:spcBef>
                <a:spcPts val="0"/>
              </a:spcBef>
              <a:buSzPct val="100000"/>
              <a:buFontTx/>
              <a:buBlip>
                <a:blip r:embed="rId3"/>
              </a:buBlip>
              <a:defRPr sz="1800" kern="1200">
                <a:solidFill>
                  <a:schemeClr val="tx1"/>
                </a:solidFill>
                <a:latin typeface="Arial"/>
                <a:ea typeface="+mn-ea"/>
                <a:cs typeface="Arial"/>
              </a:defRPr>
            </a:lvl2pPr>
            <a:lvl3pPr marL="1143000" indent="-228600" algn="l" defTabSz="457200" rtl="0" eaLnBrk="1" latinLnBrk="0" hangingPunct="1">
              <a:spcBef>
                <a:spcPts val="0"/>
              </a:spcBef>
              <a:buSzPct val="100000"/>
              <a:buFontTx/>
              <a:buBlip>
                <a:blip r:embed="rId4"/>
              </a:buBlip>
              <a:defRPr sz="1600" kern="1200">
                <a:solidFill>
                  <a:schemeClr val="tx1"/>
                </a:solidFill>
                <a:latin typeface="Arial"/>
                <a:ea typeface="+mn-ea"/>
                <a:cs typeface="Arial"/>
              </a:defRPr>
            </a:lvl3pPr>
            <a:lvl4pPr marL="1600200" indent="-228600" algn="l" defTabSz="457200" rtl="0" eaLnBrk="1" latinLnBrk="0" hangingPunct="1">
              <a:spcBef>
                <a:spcPts val="0"/>
              </a:spcBef>
              <a:buSzPct val="100000"/>
              <a:buFontTx/>
              <a:buBlip>
                <a:blip r:embed="rId5"/>
              </a:buBlip>
              <a:defRPr sz="1400" kern="1200">
                <a:solidFill>
                  <a:schemeClr val="tx1"/>
                </a:solidFill>
                <a:latin typeface="Arial"/>
                <a:ea typeface="+mn-ea"/>
                <a:cs typeface="Arial"/>
              </a:defRPr>
            </a:lvl4pPr>
            <a:lvl5pPr marL="2057400" indent="-228600" algn="l" defTabSz="457200" rtl="0" eaLnBrk="1" latinLnBrk="0" hangingPunct="1">
              <a:spcBef>
                <a:spcPts val="0"/>
              </a:spcBef>
              <a:buSzPct val="100000"/>
              <a:buFontTx/>
              <a:buBlip>
                <a:blip r:embed="rId2"/>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75000"/>
              </a:lnSpc>
              <a:spcBef>
                <a:spcPct val="50000"/>
              </a:spcBef>
              <a:buFontTx/>
              <a:buNone/>
              <a:tabLst>
                <a:tab pos="520700" algn="l"/>
              </a:tabLst>
            </a:pPr>
            <a:r>
              <a:rPr lang="en-US" sz="1800" b="1" dirty="0">
                <a:solidFill>
                  <a:srgbClr val="000000"/>
                </a:solidFill>
                <a:ea typeface="ＭＳ Ｐゴシック" charset="0"/>
              </a:rPr>
              <a:t>Wide range of results: </a:t>
            </a:r>
            <a:endParaRPr lang="en-US" sz="1800" dirty="0">
              <a:solidFill>
                <a:srgbClr val="000000"/>
              </a:solidFill>
              <a:ea typeface="ＭＳ Ｐゴシック" charset="0"/>
            </a:endParaRPr>
          </a:p>
          <a:p>
            <a:pPr marL="525463" lvl="1" indent="-284163">
              <a:buFont typeface="Wingdings" charset="0"/>
              <a:buChar char="±"/>
              <a:tabLst>
                <a:tab pos="520700" algn="l"/>
              </a:tabLst>
            </a:pPr>
            <a:r>
              <a:rPr lang="en-US" dirty="0">
                <a:solidFill>
                  <a:srgbClr val="000000"/>
                </a:solidFill>
                <a:ea typeface="ＭＳ Ｐゴシック" charset="0"/>
              </a:rPr>
              <a:t>Why are these different?</a:t>
            </a:r>
          </a:p>
          <a:p>
            <a:pPr marL="525463" lvl="1" indent="-284163">
              <a:buFont typeface="Wingdings" charset="0"/>
              <a:buChar char="±"/>
              <a:tabLst>
                <a:tab pos="520700" algn="l"/>
              </a:tabLst>
            </a:pPr>
            <a:r>
              <a:rPr lang="en-US" dirty="0">
                <a:solidFill>
                  <a:srgbClr val="000000"/>
                </a:solidFill>
                <a:ea typeface="ＭＳ Ｐゴシック" charset="0"/>
              </a:rPr>
              <a:t>Which results are more likely to be correct? (Or more useful?)</a:t>
            </a:r>
          </a:p>
          <a:p>
            <a:pPr marL="525463" lvl="1" indent="-284163">
              <a:buFont typeface="Wingdings" charset="0"/>
              <a:buChar char="±"/>
              <a:tabLst>
                <a:tab pos="520700" algn="l"/>
              </a:tabLst>
            </a:pPr>
            <a:endParaRPr lang="en-US" dirty="0">
              <a:solidFill>
                <a:srgbClr val="000000"/>
              </a:solidFill>
              <a:ea typeface="ＭＳ Ｐゴシック" charset="0"/>
            </a:endParaRPr>
          </a:p>
        </p:txBody>
      </p:sp>
      <p:pic>
        <p:nvPicPr>
          <p:cNvPr id="4" name="Picture 3">
            <a:extLst>
              <a:ext uri="{FF2B5EF4-FFF2-40B4-BE49-F238E27FC236}">
                <a16:creationId xmlns:a16="http://schemas.microsoft.com/office/drawing/2014/main" id="{EC8D9E24-6166-C24A-2186-1FC5C2917D47}"/>
              </a:ext>
            </a:extLst>
          </p:cNvPr>
          <p:cNvPicPr>
            <a:picLocks noChangeAspect="1"/>
          </p:cNvPicPr>
          <p:nvPr/>
        </p:nvPicPr>
        <p:blipFill>
          <a:blip r:embed="rId6"/>
          <a:stretch>
            <a:fillRect/>
          </a:stretch>
        </p:blipFill>
        <p:spPr>
          <a:xfrm>
            <a:off x="685800" y="990600"/>
            <a:ext cx="8077200" cy="4589318"/>
          </a:xfrm>
          <a:prstGeom prst="rect">
            <a:avLst/>
          </a:prstGeom>
        </p:spPr>
      </p:pic>
      <p:sp>
        <p:nvSpPr>
          <p:cNvPr id="7" name="TextBox 6">
            <a:extLst>
              <a:ext uri="{FF2B5EF4-FFF2-40B4-BE49-F238E27FC236}">
                <a16:creationId xmlns:a16="http://schemas.microsoft.com/office/drawing/2014/main" id="{7EF3A9C2-1685-01D7-2AD2-3C004F4A5952}"/>
              </a:ext>
            </a:extLst>
          </p:cNvPr>
          <p:cNvSpPr txBox="1"/>
          <p:nvPr/>
        </p:nvSpPr>
        <p:spPr>
          <a:xfrm>
            <a:off x="5867400" y="6507623"/>
            <a:ext cx="3177251" cy="307777"/>
          </a:xfrm>
          <a:prstGeom prst="rect">
            <a:avLst/>
          </a:prstGeom>
          <a:noFill/>
        </p:spPr>
        <p:txBody>
          <a:bodyPr wrap="square">
            <a:spAutoFit/>
          </a:bodyPr>
          <a:lstStyle/>
          <a:p>
            <a:r>
              <a:rPr lang="en-US" sz="1400" dirty="0">
                <a:solidFill>
                  <a:srgbClr val="002D54"/>
                </a:solidFill>
                <a:effectLst/>
                <a:latin typeface="Times" pitchFamily="2" charset="0"/>
              </a:rPr>
              <a:t>Source: IPCC AR6, WG III. Figure 3.33</a:t>
            </a:r>
            <a:endParaRPr lang="en-US" sz="1400" dirty="0">
              <a:latin typeface="Times" pitchFamily="2" charset="0"/>
            </a:endParaRPr>
          </a:p>
        </p:txBody>
      </p:sp>
    </p:spTree>
    <p:extLst>
      <p:ext uri="{BB962C8B-B14F-4D97-AF65-F5344CB8AC3E}">
        <p14:creationId xmlns:p14="http://schemas.microsoft.com/office/powerpoint/2010/main" val="902256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034353"/>
            <a:ext cx="6629400" cy="861774"/>
          </a:xfrm>
        </p:spPr>
        <p:txBody>
          <a:bodyPr/>
          <a:lstStyle/>
          <a:p>
            <a:pPr algn="ctr"/>
            <a:r>
              <a:rPr lang="en-US" sz="2800" dirty="0"/>
              <a:t>Part I</a:t>
            </a:r>
            <a:br>
              <a:rPr lang="en-US" sz="2800" dirty="0"/>
            </a:br>
            <a:r>
              <a:rPr lang="en-US" sz="2800" dirty="0"/>
              <a:t>Uncertainty</a:t>
            </a:r>
            <a:endParaRPr lang="en-US" dirty="0"/>
          </a:p>
        </p:txBody>
      </p:sp>
    </p:spTree>
    <p:extLst>
      <p:ext uri="{BB962C8B-B14F-4D97-AF65-F5344CB8AC3E}">
        <p14:creationId xmlns:p14="http://schemas.microsoft.com/office/powerpoint/2010/main" val="2067711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Sources Of Uncertainty in IAMs</a:t>
            </a:r>
          </a:p>
        </p:txBody>
      </p:sp>
      <p:sp>
        <p:nvSpPr>
          <p:cNvPr id="9" name="Rectangle 3"/>
          <p:cNvSpPr>
            <a:spLocks noChangeArrowheads="1"/>
          </p:cNvSpPr>
          <p:nvPr/>
        </p:nvSpPr>
        <p:spPr bwMode="auto">
          <a:xfrm>
            <a:off x="495300" y="1143000"/>
            <a:ext cx="8267700" cy="5181600"/>
          </a:xfrm>
          <a:prstGeom prst="rect">
            <a:avLst/>
          </a:prstGeom>
          <a:noFill/>
          <a:ln w="9525">
            <a:noFill/>
            <a:miter lim="800000"/>
            <a:headEnd/>
            <a:tailEnd/>
          </a:ln>
        </p:spPr>
        <p:txBody>
          <a:bodyPr lIns="0" tIns="0" rIns="0" bIns="0"/>
          <a:lstStyle/>
          <a:p>
            <a:pPr indent="1588" algn="ctr" eaLnBrk="0" hangingPunct="0">
              <a:lnSpc>
                <a:spcPct val="85000"/>
              </a:lnSpc>
              <a:spcBef>
                <a:spcPct val="30000"/>
              </a:spcBef>
              <a:buClr>
                <a:schemeClr val="folHlink"/>
              </a:buClr>
              <a:buFont typeface="Wingdings" pitchFamily="1" charset="2"/>
              <a:buNone/>
            </a:pPr>
            <a:endParaRPr lang="en-US" sz="800" b="1" dirty="0"/>
          </a:p>
          <a:p>
            <a:pPr marL="392113"/>
            <a:r>
              <a:rPr lang="en-US" sz="2000" b="1" dirty="0"/>
              <a:t>Input Assumptions</a:t>
            </a:r>
          </a:p>
          <a:p>
            <a:pPr lvl="2" indent="-238125" eaLnBrk="0" hangingPunct="0">
              <a:lnSpc>
                <a:spcPct val="90000"/>
              </a:lnSpc>
              <a:spcBef>
                <a:spcPts val="1200"/>
              </a:spcBef>
              <a:buClr>
                <a:srgbClr val="000090"/>
              </a:buClr>
              <a:buSzPct val="90000"/>
              <a:buFont typeface="Wingdings" charset="2"/>
              <a:buChar char="§"/>
            </a:pPr>
            <a:r>
              <a:rPr lang="en-US" dirty="0"/>
              <a:t>Climate response</a:t>
            </a:r>
          </a:p>
          <a:p>
            <a:pPr lvl="2" indent="-238125" eaLnBrk="0" hangingPunct="0">
              <a:lnSpc>
                <a:spcPct val="90000"/>
              </a:lnSpc>
              <a:spcBef>
                <a:spcPts val="1200"/>
              </a:spcBef>
              <a:buClr>
                <a:srgbClr val="000090"/>
              </a:buClr>
              <a:buSzPct val="90000"/>
              <a:buFont typeface="Wingdings" charset="2"/>
              <a:buChar char="§"/>
            </a:pPr>
            <a:r>
              <a:rPr lang="en-US" dirty="0"/>
              <a:t>Socioeconomic drivers: Economic Activity (GDP), Population</a:t>
            </a:r>
          </a:p>
          <a:p>
            <a:pPr lvl="2" indent="-238125" eaLnBrk="0" hangingPunct="0">
              <a:lnSpc>
                <a:spcPct val="90000"/>
              </a:lnSpc>
              <a:spcBef>
                <a:spcPts val="1200"/>
              </a:spcBef>
              <a:buClr>
                <a:srgbClr val="000090"/>
              </a:buClr>
              <a:buSzPct val="90000"/>
              <a:buFont typeface="Wingdings" charset="2"/>
              <a:buChar char="§"/>
            </a:pPr>
            <a:r>
              <a:rPr lang="en-US" dirty="0"/>
              <a:t>Future evolution of technology costs</a:t>
            </a:r>
          </a:p>
          <a:p>
            <a:pPr lvl="3" indent="-238125" eaLnBrk="0" hangingPunct="0">
              <a:lnSpc>
                <a:spcPct val="90000"/>
              </a:lnSpc>
              <a:spcBef>
                <a:spcPts val="600"/>
              </a:spcBef>
              <a:buClr>
                <a:srgbClr val="000090"/>
              </a:buClr>
              <a:buSzPct val="90000"/>
              <a:buFont typeface="Wingdings" charset="2"/>
              <a:buChar char="§"/>
            </a:pPr>
            <a:r>
              <a:rPr lang="en-US" sz="1700" dirty="0"/>
              <a:t>Endogenous technological change</a:t>
            </a:r>
          </a:p>
          <a:p>
            <a:pPr lvl="2" indent="-238125" eaLnBrk="0" hangingPunct="0">
              <a:lnSpc>
                <a:spcPct val="90000"/>
              </a:lnSpc>
              <a:spcBef>
                <a:spcPts val="1200"/>
              </a:spcBef>
              <a:buClr>
                <a:srgbClr val="000090"/>
              </a:buClr>
              <a:buSzPct val="90000"/>
              <a:buFont typeface="Wingdings" charset="2"/>
              <a:buChar char="§"/>
            </a:pPr>
            <a:r>
              <a:rPr lang="en-US" dirty="0"/>
              <a:t>Introduction of new technologies</a:t>
            </a:r>
          </a:p>
          <a:p>
            <a:pPr lvl="2" indent="-238125" eaLnBrk="0" hangingPunct="0">
              <a:lnSpc>
                <a:spcPct val="90000"/>
              </a:lnSpc>
              <a:spcBef>
                <a:spcPts val="1200"/>
              </a:spcBef>
              <a:buClr>
                <a:srgbClr val="000090"/>
              </a:buClr>
              <a:buSzPct val="90000"/>
              <a:buFont typeface="Wingdings" charset="2"/>
              <a:buChar char="§"/>
            </a:pPr>
            <a:r>
              <a:rPr lang="en-US" dirty="0"/>
              <a:t>Fossil and non-fossil resources</a:t>
            </a:r>
          </a:p>
          <a:p>
            <a:pPr lvl="2" indent="-238125" eaLnBrk="0" hangingPunct="0">
              <a:lnSpc>
                <a:spcPct val="90000"/>
              </a:lnSpc>
              <a:spcBef>
                <a:spcPts val="1200"/>
              </a:spcBef>
              <a:buClr>
                <a:srgbClr val="000090"/>
              </a:buClr>
              <a:buSzPct val="90000"/>
              <a:buFont typeface="Wingdings" charset="2"/>
              <a:buChar char="§"/>
            </a:pPr>
            <a:r>
              <a:rPr lang="en-US" dirty="0"/>
              <a:t>Historical/base-year energy/emissions</a:t>
            </a:r>
          </a:p>
          <a:p>
            <a:pPr lvl="2" indent="-238125" eaLnBrk="0" hangingPunct="0">
              <a:lnSpc>
                <a:spcPct val="90000"/>
              </a:lnSpc>
              <a:spcBef>
                <a:spcPts val="1200"/>
              </a:spcBef>
              <a:buClr>
                <a:srgbClr val="000090"/>
              </a:buClr>
              <a:buSzPct val="90000"/>
              <a:buFont typeface="Wingdings" charset="2"/>
              <a:buChar char="§"/>
            </a:pPr>
            <a:r>
              <a:rPr lang="en-US" dirty="0"/>
              <a:t>Evolution of service demands (Transportation, Building, Industry)</a:t>
            </a:r>
          </a:p>
          <a:p>
            <a:pPr lvl="2" indent="-238125" eaLnBrk="0" hangingPunct="0">
              <a:lnSpc>
                <a:spcPct val="90000"/>
              </a:lnSpc>
              <a:spcBef>
                <a:spcPts val="1200"/>
              </a:spcBef>
              <a:buClr>
                <a:srgbClr val="000090"/>
              </a:buClr>
              <a:buSzPct val="90000"/>
              <a:buFont typeface="Wingdings" charset="2"/>
              <a:buChar char="§"/>
            </a:pPr>
            <a:r>
              <a:rPr lang="en-US" dirty="0"/>
              <a:t>Response of demands to price changes (long-term, medium-term)</a:t>
            </a:r>
          </a:p>
          <a:p>
            <a:pPr lvl="2" indent="-238125" eaLnBrk="0" hangingPunct="0">
              <a:lnSpc>
                <a:spcPct val="90000"/>
              </a:lnSpc>
              <a:spcBef>
                <a:spcPts val="1200"/>
              </a:spcBef>
              <a:buClr>
                <a:srgbClr val="000090"/>
              </a:buClr>
              <a:buSzPct val="90000"/>
              <a:buFont typeface="Wingdings" charset="2"/>
              <a:buChar char="§"/>
            </a:pPr>
            <a:r>
              <a:rPr lang="en-US" dirty="0"/>
              <a:t>Technology choice mechanism/assumptions</a:t>
            </a:r>
          </a:p>
          <a:p>
            <a:pPr lvl="2" indent="-238125" eaLnBrk="0" hangingPunct="0">
              <a:lnSpc>
                <a:spcPct val="90000"/>
              </a:lnSpc>
              <a:spcBef>
                <a:spcPts val="1200"/>
              </a:spcBef>
              <a:buClr>
                <a:srgbClr val="000090"/>
              </a:buClr>
              <a:buSzPct val="90000"/>
              <a:buFont typeface="Wingdings" charset="2"/>
              <a:buChar char="§"/>
            </a:pPr>
            <a:r>
              <a:rPr lang="en-US" dirty="0"/>
              <a:t>Trade</a:t>
            </a:r>
          </a:p>
          <a:p>
            <a:pPr marL="392113" lvl="2" eaLnBrk="0" hangingPunct="0">
              <a:lnSpc>
                <a:spcPct val="90000"/>
              </a:lnSpc>
              <a:spcBef>
                <a:spcPts val="800"/>
              </a:spcBef>
              <a:buClr>
                <a:srgbClr val="000090"/>
              </a:buClr>
              <a:buSzPct val="90000"/>
            </a:pPr>
            <a:r>
              <a:rPr lang="en-US" b="1" dirty="0"/>
              <a:t>Model Dynamics/Structure</a:t>
            </a:r>
          </a:p>
        </p:txBody>
      </p:sp>
      <p:cxnSp>
        <p:nvCxnSpPr>
          <p:cNvPr id="4" name="Straight Arrow Connector 3"/>
          <p:cNvCxnSpPr/>
          <p:nvPr/>
        </p:nvCxnSpPr>
        <p:spPr>
          <a:xfrm>
            <a:off x="609600" y="1447800"/>
            <a:ext cx="0" cy="4495800"/>
          </a:xfrm>
          <a:prstGeom prst="straightConnector1">
            <a:avLst/>
          </a:prstGeom>
          <a:ln w="38100">
            <a:solidFill>
              <a:srgbClr val="2C0D66"/>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rot="16200000">
            <a:off x="-656568" y="3393700"/>
            <a:ext cx="1987268" cy="369332"/>
          </a:xfrm>
          <a:prstGeom prst="rect">
            <a:avLst/>
          </a:prstGeom>
        </p:spPr>
        <p:txBody>
          <a:bodyPr wrap="none">
            <a:spAutoFit/>
          </a:bodyPr>
          <a:lstStyle/>
          <a:p>
            <a:r>
              <a:rPr lang="en-US" i="1" dirty="0"/>
              <a:t>Rough progression</a:t>
            </a:r>
          </a:p>
        </p:txBody>
      </p:sp>
    </p:spTree>
    <p:extLst>
      <p:ext uri="{BB962C8B-B14F-4D97-AF65-F5344CB8AC3E}">
        <p14:creationId xmlns:p14="http://schemas.microsoft.com/office/powerpoint/2010/main" val="640999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00091"/>
            <a:ext cx="6629400" cy="769441"/>
          </a:xfrm>
        </p:spPr>
        <p:txBody>
          <a:bodyPr/>
          <a:lstStyle/>
          <a:p>
            <a:r>
              <a:rPr lang="en-US" dirty="0"/>
              <a:t>Lets compare an set of projections published in 2000 to history since then</a:t>
            </a:r>
          </a:p>
        </p:txBody>
      </p:sp>
      <p:sp>
        <p:nvSpPr>
          <p:cNvPr id="6" name="Rectangle 5">
            <a:extLst>
              <a:ext uri="{FF2B5EF4-FFF2-40B4-BE49-F238E27FC236}">
                <a16:creationId xmlns:a16="http://schemas.microsoft.com/office/drawing/2014/main" id="{E5CF75F2-6D81-2C44-B43D-74F3B39E903E}"/>
              </a:ext>
            </a:extLst>
          </p:cNvPr>
          <p:cNvSpPr/>
          <p:nvPr/>
        </p:nvSpPr>
        <p:spPr>
          <a:xfrm>
            <a:off x="152400" y="1143000"/>
            <a:ext cx="8534400" cy="3657600"/>
          </a:xfrm>
          <a:prstGeom prst="rect">
            <a:avLst/>
          </a:prstGeom>
        </p:spPr>
        <p:txBody>
          <a:bodyPr wrap="square">
            <a:noAutofit/>
          </a:bodyPr>
          <a:lstStyle/>
          <a:p>
            <a:r>
              <a:rPr lang="en-US" sz="2000" dirty="0">
                <a:latin typeface="Times"/>
                <a:cs typeface="Times"/>
              </a:rPr>
              <a:t>We will look at at set of scenarios developed for the IPCC Special Report on Emissions Scenarios (SRES), which were published in 2000.  </a:t>
            </a:r>
          </a:p>
          <a:p>
            <a:endParaRPr lang="en-US" sz="2000" dirty="0">
              <a:latin typeface="Times"/>
              <a:cs typeface="Times"/>
            </a:endParaRPr>
          </a:p>
          <a:p>
            <a:r>
              <a:rPr lang="en-US" sz="2000" dirty="0">
                <a:latin typeface="Times"/>
                <a:cs typeface="Times"/>
              </a:rPr>
              <a:t>The SRES scenarios were developed by different Integrated Assessment Models (IAMs) and represent a set of reference case (no climate policy) pathways from 2000 to 2100.</a:t>
            </a:r>
          </a:p>
          <a:p>
            <a:endParaRPr lang="en-US" sz="2000" dirty="0">
              <a:latin typeface="Times"/>
              <a:cs typeface="Times"/>
            </a:endParaRPr>
          </a:p>
          <a:p>
            <a:r>
              <a:rPr lang="en-US" sz="2000" b="1" dirty="0">
                <a:solidFill>
                  <a:srgbClr val="0070C0"/>
                </a:solidFill>
                <a:latin typeface="Times"/>
                <a:cs typeface="Times"/>
              </a:rPr>
              <a:t>How does these projections </a:t>
            </a:r>
            <a:r>
              <a:rPr lang="en-US" sz="2000" b="1">
                <a:solidFill>
                  <a:srgbClr val="0070C0"/>
                </a:solidFill>
                <a:latin typeface="Times"/>
                <a:cs typeface="Times"/>
              </a:rPr>
              <a:t>produced 20+ </a:t>
            </a:r>
            <a:r>
              <a:rPr lang="en-US" sz="2000" b="1" dirty="0">
                <a:solidFill>
                  <a:srgbClr val="0070C0"/>
                </a:solidFill>
                <a:latin typeface="Times"/>
                <a:cs typeface="Times"/>
              </a:rPr>
              <a:t>years ago compare to historical developments since then?</a:t>
            </a:r>
          </a:p>
        </p:txBody>
      </p:sp>
    </p:spTree>
    <p:extLst>
      <p:ext uri="{BB962C8B-B14F-4D97-AF65-F5344CB8AC3E}">
        <p14:creationId xmlns:p14="http://schemas.microsoft.com/office/powerpoint/2010/main" val="1399221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Layout1"/>
          <p:cNvPicPr>
            <a:picLocks noChangeAspect="1" noChangeArrowheads="1"/>
          </p:cNvPicPr>
          <p:nvPr/>
        </p:nvPicPr>
        <p:blipFill rotWithShape="1">
          <a:blip r:embed="rId3">
            <a:extLst>
              <a:ext uri="{28A0092B-C50C-407E-A947-70E740481C1C}">
                <a14:useLocalDpi xmlns:a14="http://schemas.microsoft.com/office/drawing/2010/main" val="0"/>
              </a:ext>
            </a:extLst>
          </a:blip>
          <a:srcRect t="5461" b="49646"/>
          <a:stretch/>
        </p:blipFill>
        <p:spPr bwMode="auto">
          <a:xfrm>
            <a:off x="-990600" y="2057400"/>
            <a:ext cx="7617157" cy="434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en-US" dirty="0"/>
              <a:t>Case Study: SRES Scenarios</a:t>
            </a:r>
          </a:p>
        </p:txBody>
      </p:sp>
      <p:sp>
        <p:nvSpPr>
          <p:cNvPr id="5" name="Rectangle 4"/>
          <p:cNvSpPr/>
          <p:nvPr/>
        </p:nvSpPr>
        <p:spPr>
          <a:xfrm>
            <a:off x="152400" y="1143000"/>
            <a:ext cx="8534400" cy="3657600"/>
          </a:xfrm>
          <a:prstGeom prst="rect">
            <a:avLst/>
          </a:prstGeom>
        </p:spPr>
        <p:txBody>
          <a:bodyPr wrap="square">
            <a:noAutofit/>
          </a:bodyPr>
          <a:lstStyle/>
          <a:p>
            <a:r>
              <a:rPr lang="en-US" sz="2000" dirty="0">
                <a:latin typeface="Times"/>
                <a:cs typeface="Times"/>
              </a:rPr>
              <a:t>We will look at at set of scenarios developed for the IPCC Special Report on Emissions Scenarios (SRES), which were published in 2000.  Lets look at how they compare to history since then:</a:t>
            </a:r>
          </a:p>
        </p:txBody>
      </p:sp>
      <p:sp>
        <p:nvSpPr>
          <p:cNvPr id="8" name="Rectangle 7"/>
          <p:cNvSpPr/>
          <p:nvPr/>
        </p:nvSpPr>
        <p:spPr>
          <a:xfrm>
            <a:off x="838200" y="3276600"/>
            <a:ext cx="3612487" cy="338554"/>
          </a:xfrm>
          <a:prstGeom prst="rect">
            <a:avLst/>
          </a:prstGeom>
        </p:spPr>
        <p:txBody>
          <a:bodyPr wrap="none">
            <a:spAutoFit/>
          </a:bodyPr>
          <a:lstStyle/>
          <a:p>
            <a:pPr>
              <a:tabLst>
                <a:tab pos="1257300" algn="l"/>
              </a:tabLst>
            </a:pPr>
            <a:r>
              <a:rPr lang="en-US" sz="1600" dirty="0">
                <a:latin typeface="Times"/>
                <a:cs typeface="Times"/>
              </a:rPr>
              <a:t>Black Dots:	CDIAC CO2 – </a:t>
            </a:r>
            <a:r>
              <a:rPr lang="en-US" sz="1600" i="1" dirty="0">
                <a:latin typeface="Times"/>
                <a:cs typeface="Times"/>
              </a:rPr>
              <a:t>circa</a:t>
            </a:r>
            <a:r>
              <a:rPr lang="en-US" sz="1600" dirty="0">
                <a:latin typeface="Times"/>
                <a:cs typeface="Times"/>
              </a:rPr>
              <a:t> 2009</a:t>
            </a:r>
          </a:p>
        </p:txBody>
      </p:sp>
      <p:sp>
        <p:nvSpPr>
          <p:cNvPr id="34" name="Rectangle 33"/>
          <p:cNvSpPr/>
          <p:nvPr/>
        </p:nvSpPr>
        <p:spPr>
          <a:xfrm>
            <a:off x="6007100" y="2057400"/>
            <a:ext cx="3124200" cy="4380687"/>
          </a:xfrm>
          <a:prstGeom prst="rect">
            <a:avLst/>
          </a:prstGeom>
        </p:spPr>
        <p:txBody>
          <a:bodyPr wrap="square">
            <a:spAutoFit/>
          </a:bodyPr>
          <a:lstStyle/>
          <a:p>
            <a:pPr>
              <a:spcBef>
                <a:spcPts val="800"/>
              </a:spcBef>
            </a:pPr>
            <a:r>
              <a:rPr lang="en-US" dirty="0">
                <a:latin typeface="Times"/>
                <a:cs typeface="Times"/>
              </a:rPr>
              <a:t>A comparison published in 2010 found:</a:t>
            </a:r>
          </a:p>
          <a:p>
            <a:pPr marL="285750" indent="-285750">
              <a:spcBef>
                <a:spcPts val="800"/>
              </a:spcBef>
              <a:buFont typeface="Arial"/>
              <a:buChar char="•"/>
            </a:pPr>
            <a:r>
              <a:rPr lang="en-US" dirty="0">
                <a:latin typeface="Times"/>
                <a:cs typeface="Times"/>
              </a:rPr>
              <a:t>Estimated emissions history up to 2008 was within the range, but on the high side.</a:t>
            </a:r>
          </a:p>
          <a:p>
            <a:pPr marL="285750" indent="-285750">
              <a:spcBef>
                <a:spcPts val="800"/>
              </a:spcBef>
              <a:buFont typeface="Arial"/>
              <a:buChar char="•"/>
            </a:pPr>
            <a:r>
              <a:rPr lang="en-US" dirty="0">
                <a:latin typeface="Times"/>
                <a:cs typeface="Times"/>
              </a:rPr>
              <a:t>Recession in 2009 brought emissions closer to center of distribution.</a:t>
            </a:r>
          </a:p>
          <a:p>
            <a:pPr>
              <a:spcBef>
                <a:spcPts val="800"/>
              </a:spcBef>
            </a:pPr>
            <a:endParaRPr lang="en-US" sz="1200" dirty="0">
              <a:latin typeface="Times"/>
              <a:cs typeface="Times"/>
            </a:endParaRPr>
          </a:p>
          <a:p>
            <a:pPr>
              <a:spcBef>
                <a:spcPts val="800"/>
              </a:spcBef>
            </a:pPr>
            <a:r>
              <a:rPr lang="en-US" dirty="0">
                <a:latin typeface="Times"/>
                <a:cs typeface="Times"/>
              </a:rPr>
              <a:t>These were long-term projections with 10-15 year model time-steps. Need to compare over similarly long-time frames! (1-3 decades) </a:t>
            </a:r>
            <a:endParaRPr lang="en-US" dirty="0"/>
          </a:p>
        </p:txBody>
      </p:sp>
      <p:sp>
        <p:nvSpPr>
          <p:cNvPr id="35" name="Rectangle 34"/>
          <p:cNvSpPr/>
          <p:nvPr/>
        </p:nvSpPr>
        <p:spPr>
          <a:xfrm>
            <a:off x="76200" y="6427113"/>
            <a:ext cx="8610600" cy="430887"/>
          </a:xfrm>
          <a:prstGeom prst="rect">
            <a:avLst/>
          </a:prstGeom>
        </p:spPr>
        <p:txBody>
          <a:bodyPr wrap="square">
            <a:spAutoFit/>
          </a:bodyPr>
          <a:lstStyle/>
          <a:p>
            <a:r>
              <a:rPr lang="en-US" sz="1100" dirty="0"/>
              <a:t>Manning M, T Carter, JA Edmonds, A </a:t>
            </a:r>
            <a:r>
              <a:rPr lang="en-US" sz="1100" dirty="0" err="1"/>
              <a:t>Grubler</a:t>
            </a:r>
            <a:r>
              <a:rPr lang="en-US" sz="1100" dirty="0"/>
              <a:t>, KA Hibbard, M </a:t>
            </a:r>
            <a:r>
              <a:rPr lang="en-US" sz="1100" dirty="0" err="1"/>
              <a:t>Kainuma</a:t>
            </a:r>
            <a:r>
              <a:rPr lang="en-US" sz="1100" dirty="0"/>
              <a:t>, T </a:t>
            </a:r>
            <a:r>
              <a:rPr lang="en-US" sz="1100" dirty="0" err="1"/>
              <a:t>Kram</a:t>
            </a:r>
            <a:r>
              <a:rPr lang="en-US" sz="1100" dirty="0"/>
              <a:t>, M </a:t>
            </a:r>
            <a:r>
              <a:rPr lang="en-US" sz="1100" dirty="0" err="1"/>
              <a:t>Meinhausen</a:t>
            </a:r>
            <a:r>
              <a:rPr lang="en-US" sz="1100" dirty="0"/>
              <a:t>, RH Moss, N </a:t>
            </a:r>
            <a:r>
              <a:rPr lang="en-US" sz="1100" dirty="0" err="1"/>
              <a:t>Nakicenovic</a:t>
            </a:r>
            <a:r>
              <a:rPr lang="en-US" sz="1100" dirty="0"/>
              <a:t>, K </a:t>
            </a:r>
            <a:r>
              <a:rPr lang="en-US" sz="1100" dirty="0" err="1"/>
              <a:t>Riahi</a:t>
            </a:r>
            <a:r>
              <a:rPr lang="en-US" sz="1100" dirty="0"/>
              <a:t>, SK Rose, SJ Smith, R Swart, and D Van </a:t>
            </a:r>
            <a:r>
              <a:rPr lang="en-US" sz="1100" dirty="0" err="1"/>
              <a:t>Vuuren</a:t>
            </a:r>
            <a:r>
              <a:rPr lang="en-US" sz="1100" dirty="0"/>
              <a:t> (2010) </a:t>
            </a:r>
            <a:r>
              <a:rPr lang="en-US" sz="1100" u="sng" dirty="0"/>
              <a:t>Misrepresentation of the IPCC CO2 emission scenarios</a:t>
            </a:r>
            <a:r>
              <a:rPr lang="en-US" sz="1100" dirty="0"/>
              <a:t> </a:t>
            </a:r>
            <a:r>
              <a:rPr lang="en-US" sz="1100" i="1" dirty="0"/>
              <a:t>Nature Geoscience</a:t>
            </a:r>
            <a:r>
              <a:rPr lang="en-US" sz="1100" dirty="0"/>
              <a:t> </a:t>
            </a:r>
            <a:r>
              <a:rPr lang="en-US" sz="1100" b="1" dirty="0"/>
              <a:t>3</a:t>
            </a:r>
            <a:r>
              <a:rPr lang="en-US" sz="1100" dirty="0"/>
              <a:t> pp. 376-377. </a:t>
            </a:r>
          </a:p>
        </p:txBody>
      </p:sp>
    </p:spTree>
    <p:extLst>
      <p:ext uri="{BB962C8B-B14F-4D97-AF65-F5344CB8AC3E}">
        <p14:creationId xmlns:p14="http://schemas.microsoft.com/office/powerpoint/2010/main" val="164057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Case Study: SRES Scenarios</a:t>
            </a:r>
          </a:p>
        </p:txBody>
      </p:sp>
      <p:sp>
        <p:nvSpPr>
          <p:cNvPr id="5" name="Rectangle 4"/>
          <p:cNvSpPr/>
          <p:nvPr/>
        </p:nvSpPr>
        <p:spPr>
          <a:xfrm>
            <a:off x="152400" y="1143000"/>
            <a:ext cx="8534400" cy="3657600"/>
          </a:xfrm>
          <a:prstGeom prst="rect">
            <a:avLst/>
          </a:prstGeom>
        </p:spPr>
        <p:txBody>
          <a:bodyPr wrap="square">
            <a:noAutofit/>
          </a:bodyPr>
          <a:lstStyle/>
          <a:p>
            <a:r>
              <a:rPr lang="en-US" sz="2000" dirty="0">
                <a:latin typeface="Times"/>
                <a:cs typeface="Times"/>
              </a:rPr>
              <a:t>Continue the comparison – but with more recent data. </a:t>
            </a:r>
          </a:p>
        </p:txBody>
      </p:sp>
      <p:sp>
        <p:nvSpPr>
          <p:cNvPr id="21" name="Rectangle 20"/>
          <p:cNvSpPr/>
          <p:nvPr/>
        </p:nvSpPr>
        <p:spPr>
          <a:xfrm>
            <a:off x="6008649" y="5384525"/>
            <a:ext cx="3073619" cy="954107"/>
          </a:xfrm>
          <a:prstGeom prst="rect">
            <a:avLst/>
          </a:prstGeom>
        </p:spPr>
        <p:txBody>
          <a:bodyPr wrap="square">
            <a:spAutoFit/>
          </a:bodyPr>
          <a:lstStyle/>
          <a:p>
            <a:pPr>
              <a:tabLst>
                <a:tab pos="1257300" algn="l"/>
              </a:tabLst>
            </a:pPr>
            <a:r>
              <a:rPr lang="en-US" sz="1400" dirty="0"/>
              <a:t>Some, amount of the recent flattening is due to climate-related policies. (SRES are “no policy” scenarios, so not 100% comparable.)</a:t>
            </a:r>
            <a:endParaRPr lang="en-US" sz="1400" dirty="0">
              <a:latin typeface="Times"/>
              <a:cs typeface="Times"/>
            </a:endParaRPr>
          </a:p>
        </p:txBody>
      </p:sp>
      <p:sp>
        <p:nvSpPr>
          <p:cNvPr id="15" name="Rectangle 14"/>
          <p:cNvSpPr/>
          <p:nvPr/>
        </p:nvSpPr>
        <p:spPr>
          <a:xfrm>
            <a:off x="6140370" y="2094637"/>
            <a:ext cx="2971800" cy="1754326"/>
          </a:xfrm>
          <a:prstGeom prst="rect">
            <a:avLst/>
          </a:prstGeom>
        </p:spPr>
        <p:txBody>
          <a:bodyPr wrap="square">
            <a:spAutoFit/>
          </a:bodyPr>
          <a:lstStyle/>
          <a:p>
            <a:pPr>
              <a:spcBef>
                <a:spcPts val="800"/>
              </a:spcBef>
            </a:pPr>
            <a:r>
              <a:rPr lang="en-US" dirty="0">
                <a:latin typeface="Times"/>
                <a:cs typeface="Times"/>
              </a:rPr>
              <a:t>Using the most historical estimates: actual emissions remained in the high end of the range through ~2015, but are now near the upper mid-range.</a:t>
            </a:r>
          </a:p>
        </p:txBody>
      </p:sp>
      <p:pic>
        <p:nvPicPr>
          <p:cNvPr id="7" name="Picture 6">
            <a:extLst>
              <a:ext uri="{FF2B5EF4-FFF2-40B4-BE49-F238E27FC236}">
                <a16:creationId xmlns:a16="http://schemas.microsoft.com/office/drawing/2014/main" id="{38685757-ECED-C509-05AB-0CDD8B8E156C}"/>
              </a:ext>
            </a:extLst>
          </p:cNvPr>
          <p:cNvPicPr>
            <a:picLocks noChangeAspect="1"/>
          </p:cNvPicPr>
          <p:nvPr/>
        </p:nvPicPr>
        <p:blipFill>
          <a:blip r:embed="rId4"/>
          <a:stretch>
            <a:fillRect/>
          </a:stretch>
        </p:blipFill>
        <p:spPr>
          <a:xfrm>
            <a:off x="88740" y="1752600"/>
            <a:ext cx="5923520" cy="4495800"/>
          </a:xfrm>
          <a:prstGeom prst="rect">
            <a:avLst/>
          </a:prstGeom>
        </p:spPr>
      </p:pic>
    </p:spTree>
    <p:custDataLst>
      <p:tags r:id="rId1"/>
    </p:custDataLst>
    <p:extLst>
      <p:ext uri="{BB962C8B-B14F-4D97-AF65-F5344CB8AC3E}">
        <p14:creationId xmlns:p14="http://schemas.microsoft.com/office/powerpoint/2010/main" val="20908482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2|25.2"/>
</p:tagLst>
</file>

<file path=ppt/tags/tag2.xml><?xml version="1.0" encoding="utf-8"?>
<p:tagLst xmlns:a="http://schemas.openxmlformats.org/drawingml/2006/main" xmlns:r="http://schemas.openxmlformats.org/officeDocument/2006/relationships" xmlns:p="http://schemas.openxmlformats.org/presentationml/2006/main">
  <p:tag name="TIMING" val="|25.2|25.2"/>
</p:tagLst>
</file>

<file path=ppt/tags/tag3.xml><?xml version="1.0" encoding="utf-8"?>
<p:tagLst xmlns:a="http://schemas.openxmlformats.org/drawingml/2006/main" xmlns:r="http://schemas.openxmlformats.org/officeDocument/2006/relationships" xmlns:p="http://schemas.openxmlformats.org/presentationml/2006/main">
  <p:tag name="TIMING" val="|26.1"/>
</p:tagLst>
</file>

<file path=ppt/theme/theme1.xml><?xml version="1.0" encoding="utf-8"?>
<a:theme xmlns:a="http://schemas.openxmlformats.org/drawingml/2006/main" name="1_PNNL Platinum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NNL Platinum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NNL Whit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NNL Whit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5819</TotalTime>
  <Words>2273</Words>
  <Application>Microsoft Macintosh PowerPoint</Application>
  <PresentationFormat>On-screen Show (4:3)</PresentationFormat>
  <Paragraphs>220</Paragraphs>
  <Slides>25</Slides>
  <Notes>15</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25</vt:i4>
      </vt:variant>
    </vt:vector>
  </HeadingPairs>
  <TitlesOfParts>
    <vt:vector size="35" baseType="lpstr">
      <vt:lpstr>Arial</vt:lpstr>
      <vt:lpstr>Calibri</vt:lpstr>
      <vt:lpstr>Times</vt:lpstr>
      <vt:lpstr>Times New Roman</vt:lpstr>
      <vt:lpstr>Verdana</vt:lpstr>
      <vt:lpstr>Wingdings</vt:lpstr>
      <vt:lpstr>1_PNNL Platinum Theme</vt:lpstr>
      <vt:lpstr>PNNL Platinum Theme</vt:lpstr>
      <vt:lpstr>PNNL White Theme</vt:lpstr>
      <vt:lpstr>1_PNNL White Theme</vt:lpstr>
      <vt:lpstr>IAM Uncertainty and Model Validation or, what are these models good for anyway?</vt:lpstr>
      <vt:lpstr>Outline</vt:lpstr>
      <vt:lpstr>What is an integrated assessment model?</vt:lpstr>
      <vt:lpstr>Motivation: Cost of emissions mitigation</vt:lpstr>
      <vt:lpstr>Part I Uncertainty</vt:lpstr>
      <vt:lpstr>Some Sources Of Uncertainty in IAMs</vt:lpstr>
      <vt:lpstr>Lets compare an set of projections published in 2000 to history since then</vt:lpstr>
      <vt:lpstr>Case Study: SRES Scenarios</vt:lpstr>
      <vt:lpstr>Case Study: SRES Scenarios</vt:lpstr>
      <vt:lpstr>Case Study: SRES Scenarios</vt:lpstr>
      <vt:lpstr>Why were many of the projections lower than historical CO2 emissions out to 2015? </vt:lpstr>
      <vt:lpstr>Why were many of the projections lower than historical CO2 emissions?</vt:lpstr>
      <vt:lpstr>Similar results found in a more comprehensive comparison</vt:lpstr>
      <vt:lpstr>Two More Uncertainty Examples</vt:lpstr>
      <vt:lpstr>What do historical trends tell us about near-term trajectories?</vt:lpstr>
      <vt:lpstr>Uncertainties: Current Emissions</vt:lpstr>
      <vt:lpstr>Conclusions</vt:lpstr>
      <vt:lpstr>Part II Model Validation/Evaluation</vt:lpstr>
      <vt:lpstr>Definitions</vt:lpstr>
      <vt:lpstr>Lessons and Observations?</vt:lpstr>
      <vt:lpstr>Validation is an issue that physical models have long dealt with.</vt:lpstr>
      <vt:lpstr>How About IAMs?</vt:lpstr>
      <vt:lpstr>Use of Energy-Economic Models</vt:lpstr>
      <vt:lpstr>Validation/Evaluation of IAMs?</vt:lpstr>
      <vt:lpstr>END</vt:lpstr>
    </vt:vector>
  </TitlesOfParts>
  <Company>PNNL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Leon</dc:creator>
  <cp:lastModifiedBy>Smith, Steven J (PNNL-JGCRI)</cp:lastModifiedBy>
  <cp:revision>533</cp:revision>
  <cp:lastPrinted>2013-09-10T13:25:23Z</cp:lastPrinted>
  <dcterms:created xsi:type="dcterms:W3CDTF">2012-10-24T13:54:16Z</dcterms:created>
  <dcterms:modified xsi:type="dcterms:W3CDTF">2023-04-19T15:17:00Z</dcterms:modified>
</cp:coreProperties>
</file>